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SimSun" panose="02010600030101010101" pitchFamily="2" charset="-122"/>
      <p:regular r:id="rId20"/>
    </p:embeddedFont>
    <p:embeddedFont>
      <p:font typeface="Montserrat" panose="00000500000000000000"/>
      <p:regular r:id="rId21"/>
    </p:embeddedFont>
    <p:embeddedFont>
      <p:font typeface="Heebo Light"/>
      <p:regular r:id="rId22"/>
    </p:embeddedFont>
    <p:embeddedFont>
      <p:font typeface="Montserrat Bold" panose="00000800000000000000"/>
      <p:bold r:id="rId23"/>
    </p:embeddedFont>
    <p:embeddedFont>
      <p:font typeface="Heebo Bold" panose="00000800000000000000"/>
      <p:bold r:id="rId24"/>
    </p:embeddedFont>
    <p:embeddedFont>
      <p:font typeface="HP Simplified Light" panose="020B0404020204020204" charset="0"/>
      <p:regular r:id="rId25"/>
      <p:italic r:id="rId26"/>
    </p:embeddedFont>
    <p:embeddedFont>
      <p:font typeface="Heebo Light" pitchFamily="2" charset="-79"/>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37" d="100"/>
          <a:sy n="37" d="100"/>
        </p:scale>
        <p:origin x="988" y="52"/>
      </p:cViewPr>
      <p:guideLst>
        <p:guide orient="horz" pos="212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3384550" y="6617495"/>
            <a:ext cx="3733800" cy="3495675"/>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sz="2700"/>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sz="2700"/>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sz="2700"/>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sz="2700"/>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sz="2700"/>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sz="2700"/>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sz="2700"/>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sz="2700"/>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sz="2700"/>
            </a:p>
          </p:txBody>
        </p:sp>
      </p:grpSp>
      <p:sp>
        <p:nvSpPr>
          <p:cNvPr id="2051" name="未知"/>
          <p:cNvSpPr>
            <a:spLocks noChangeAspect="1"/>
          </p:cNvSpPr>
          <p:nvPr/>
        </p:nvSpPr>
        <p:spPr>
          <a:xfrm>
            <a:off x="4565650" y="3440907"/>
            <a:ext cx="13795376" cy="6886575"/>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sz="2700"/>
          </a:p>
        </p:txBody>
      </p:sp>
      <p:sp>
        <p:nvSpPr>
          <p:cNvPr id="2061" name="Rectangle 13"/>
          <p:cNvSpPr>
            <a:spLocks noGrp="1" noChangeArrowheads="1"/>
          </p:cNvSpPr>
          <p:nvPr>
            <p:ph type="ctrTitle" sz="quarter"/>
          </p:nvPr>
        </p:nvSpPr>
        <p:spPr>
          <a:xfrm>
            <a:off x="793750" y="3200400"/>
            <a:ext cx="16846550" cy="2205038"/>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2743200" y="5829300"/>
            <a:ext cx="12801600" cy="1797845"/>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914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D8BD707-D9CF-40AE-B4C6-C98DA3205C09}" type="datetimeFigureOut">
              <a:rPr lang="en-US" smtClean="0"/>
            </a:fld>
            <a:endParaRPr lang="en-US"/>
          </a:p>
        </p:txBody>
      </p:sp>
      <p:sp>
        <p:nvSpPr>
          <p:cNvPr id="30" name="Rectangle 16"/>
          <p:cNvSpPr>
            <a:spLocks noGrp="1" noChangeArrowheads="1"/>
          </p:cNvSpPr>
          <p:nvPr>
            <p:ph type="ftr" sz="quarter" idx="3"/>
          </p:nvPr>
        </p:nvSpPr>
        <p:spPr bwMode="auto">
          <a:xfrm>
            <a:off x="6248400" y="9367838"/>
            <a:ext cx="5791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13106400" y="9367838"/>
            <a:ext cx="4267200" cy="7143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6F15528-21DE-4FAA-801E-634DDDAF4B2B}"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7"/>
            <a:ext cx="4114800" cy="87772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411957"/>
            <a:ext cx="12039600" cy="877728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7"/>
            <a:ext cx="15773400" cy="4279106"/>
          </a:xfrm>
        </p:spPr>
        <p:txBody>
          <a:bodyPr anchor="b"/>
          <a:lstStyle>
            <a:lvl1pPr>
              <a:defRPr sz="9000"/>
            </a:lvl1pPr>
          </a:lstStyle>
          <a:p>
            <a:r>
              <a:rPr lang="en-US" smtClean="0"/>
              <a:t>Click to edit Master title style</a:t>
            </a:r>
            <a:endParaRPr lang="en-US"/>
          </a:p>
        </p:txBody>
      </p:sp>
      <p:sp>
        <p:nvSpPr>
          <p:cNvPr id="3" name="Text Placeholder 2"/>
          <p:cNvSpPr>
            <a:spLocks noGrp="1"/>
          </p:cNvSpPr>
          <p:nvPr>
            <p:ph type="body" idx="1"/>
          </p:nvPr>
        </p:nvSpPr>
        <p:spPr>
          <a:xfrm>
            <a:off x="1247776" y="6884195"/>
            <a:ext cx="15773400" cy="2250281"/>
          </a:xfrm>
        </p:spPr>
        <p:txBody>
          <a:bodyPr/>
          <a:lstStyle>
            <a:lvl1pPr marL="0" indent="0">
              <a:buNone/>
              <a:defRPr sz="3600"/>
            </a:lvl1pPr>
            <a:lvl2pPr marL="685800" indent="0">
              <a:buNone/>
              <a:defRPr sz="3000"/>
            </a:lvl2pPr>
            <a:lvl3pPr marL="1371600" indent="0">
              <a:buNone/>
              <a:defRPr sz="27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2400300"/>
            <a:ext cx="8077200"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9296400" y="2400300"/>
            <a:ext cx="8077200" cy="678894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60476"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60476" y="2521745"/>
            <a:ext cx="7737474"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260476" y="3757613"/>
            <a:ext cx="7737474"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9258300" y="2521745"/>
            <a:ext cx="7775576"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9258300" y="3757613"/>
            <a:ext cx="7775576" cy="5526882"/>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Content Placeholder 2"/>
          <p:cNvSpPr>
            <a:spLocks noGrp="1"/>
          </p:cNvSpPr>
          <p:nvPr>
            <p:ph idx="1"/>
          </p:nvPr>
        </p:nvSpPr>
        <p:spPr>
          <a:xfrm>
            <a:off x="7775576"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60476" y="685800"/>
            <a:ext cx="5899150" cy="2400300"/>
          </a:xfrm>
        </p:spPr>
        <p:txBody>
          <a:bodyPr anchor="b"/>
          <a:lstStyle>
            <a:lvl1pPr>
              <a:defRPr sz="4800"/>
            </a:lvl1pPr>
          </a:lstStyle>
          <a:p>
            <a:r>
              <a:rPr lang="en-US" smtClean="0"/>
              <a:t>Click to edit Master title style</a:t>
            </a:r>
            <a:endParaRPr lang="en-US"/>
          </a:p>
        </p:txBody>
      </p:sp>
      <p:sp>
        <p:nvSpPr>
          <p:cNvPr id="3" name="Picture Placeholder 2"/>
          <p:cNvSpPr>
            <a:spLocks noGrp="1"/>
          </p:cNvSpPr>
          <p:nvPr>
            <p:ph type="pic" idx="1"/>
          </p:nvPr>
        </p:nvSpPr>
        <p:spPr>
          <a:xfrm>
            <a:off x="7775576" y="1481138"/>
            <a:ext cx="9258300" cy="7310438"/>
          </a:xfrm>
        </p:spPr>
        <p:txBody>
          <a:bodyPr vert="horz" wrap="square" lIns="91440" tIns="45720" rIns="91440" bIns="45720" numCol="1" anchor="t" anchorCtr="0" compatLnSpc="1"/>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260476" y="3086100"/>
            <a:ext cx="5899150"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10525126" y="6115050"/>
            <a:ext cx="2794000" cy="2624138"/>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sz="2700"/>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sz="2700"/>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sz="2700"/>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sz="2700"/>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sz="2700"/>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sz="2700"/>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sz="2700"/>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sz="2700"/>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sz="2700"/>
            </a:p>
          </p:txBody>
        </p:sp>
      </p:grpSp>
      <p:sp>
        <p:nvSpPr>
          <p:cNvPr id="1027" name="未知"/>
          <p:cNvSpPr>
            <a:spLocks noChangeAspect="1"/>
          </p:cNvSpPr>
          <p:nvPr/>
        </p:nvSpPr>
        <p:spPr>
          <a:xfrm>
            <a:off x="4260850" y="7124700"/>
            <a:ext cx="14027150" cy="3202782"/>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sz="2700"/>
          </a:p>
        </p:txBody>
      </p:sp>
      <p:sp>
        <p:nvSpPr>
          <p:cNvPr id="1028" name="Rectangle 13"/>
          <p:cNvSpPr>
            <a:spLocks noGrp="1"/>
          </p:cNvSpPr>
          <p:nvPr>
            <p:ph type="title"/>
          </p:nvPr>
        </p:nvSpPr>
        <p:spPr>
          <a:xfrm>
            <a:off x="914400" y="411957"/>
            <a:ext cx="16459200" cy="17145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14"/>
          <p:cNvSpPr>
            <a:spLocks noGrp="1"/>
          </p:cNvSpPr>
          <p:nvPr>
            <p:ph type="body" idx="1"/>
          </p:nvPr>
        </p:nvSpPr>
        <p:spPr>
          <a:xfrm>
            <a:off x="914400" y="2400300"/>
            <a:ext cx="16459200" cy="6788945"/>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914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2100"/>
            </a:lvl1pPr>
          </a:lstStyle>
          <a:p>
            <a:fld id="{1D8BD707-D9CF-40AE-B4C6-C98DA3205C09}" type="datetimeFigureOut">
              <a:rPr lang="en-US" smtClean="0"/>
            </a:fld>
            <a:endParaRPr lang="en-US"/>
          </a:p>
        </p:txBody>
      </p:sp>
      <p:sp>
        <p:nvSpPr>
          <p:cNvPr id="3" name="Rectangle 16"/>
          <p:cNvSpPr>
            <a:spLocks noGrp="1" noChangeArrowheads="1"/>
          </p:cNvSpPr>
          <p:nvPr>
            <p:ph type="ftr" sz="quarter" idx="3"/>
          </p:nvPr>
        </p:nvSpPr>
        <p:spPr bwMode="auto">
          <a:xfrm>
            <a:off x="6248400" y="9367838"/>
            <a:ext cx="5791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2100"/>
            </a:lvl1pPr>
          </a:lstStyle>
          <a:p>
            <a:endParaRPr lang="en-US"/>
          </a:p>
        </p:txBody>
      </p:sp>
      <p:sp>
        <p:nvSpPr>
          <p:cNvPr id="4" name="Rectangle 17"/>
          <p:cNvSpPr>
            <a:spLocks noGrp="1" noChangeArrowheads="1"/>
          </p:cNvSpPr>
          <p:nvPr>
            <p:ph type="sldNum" sz="quarter" idx="4"/>
          </p:nvPr>
        </p:nvSpPr>
        <p:spPr bwMode="auto">
          <a:xfrm>
            <a:off x="13106400" y="9367838"/>
            <a:ext cx="4267200"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2100"/>
            </a:lvl1pPr>
          </a:lstStyle>
          <a:p>
            <a:fld id="{B6F15528-21DE-4FAA-801E-634DDDAF4B2B}"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54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514350" indent="-514350" algn="l" rtl="0" fontAlgn="base">
        <a:spcBef>
          <a:spcPct val="30000"/>
        </a:spcBef>
        <a:spcAft>
          <a:spcPct val="0"/>
        </a:spcAft>
        <a:buChar char="•"/>
        <a:defRPr sz="4800" kern="1200">
          <a:solidFill>
            <a:schemeClr val="tx1"/>
          </a:solidFill>
          <a:latin typeface="+mn-lt"/>
          <a:ea typeface="+mn-ea"/>
          <a:cs typeface="+mn-cs"/>
        </a:defRPr>
      </a:lvl1pPr>
      <a:lvl2pPr marL="1114425" indent="-428625" algn="l" rtl="0" fontAlgn="base">
        <a:spcBef>
          <a:spcPct val="30000"/>
        </a:spcBef>
        <a:spcAft>
          <a:spcPct val="0"/>
        </a:spcAft>
        <a:buChar char="–"/>
        <a:defRPr sz="4200" kern="1200">
          <a:solidFill>
            <a:schemeClr val="tx1"/>
          </a:solidFill>
          <a:latin typeface="+mn-lt"/>
          <a:ea typeface="+mn-ea"/>
          <a:cs typeface="+mn-cs"/>
        </a:defRPr>
      </a:lvl2pPr>
      <a:lvl3pPr marL="1714500" indent="-342900" algn="l" rtl="0" fontAlgn="base">
        <a:spcBef>
          <a:spcPct val="30000"/>
        </a:spcBef>
        <a:spcAft>
          <a:spcPct val="0"/>
        </a:spcAft>
        <a:buChar char="•"/>
        <a:defRPr sz="3600" kern="1200">
          <a:solidFill>
            <a:schemeClr val="tx1"/>
          </a:solidFill>
          <a:latin typeface="+mn-lt"/>
          <a:ea typeface="+mn-ea"/>
          <a:cs typeface="+mn-cs"/>
        </a:defRPr>
      </a:lvl3pPr>
      <a:lvl4pPr marL="2400300" indent="-342900" algn="l" rtl="0" fontAlgn="base">
        <a:spcBef>
          <a:spcPct val="30000"/>
        </a:spcBef>
        <a:spcAft>
          <a:spcPct val="0"/>
        </a:spcAft>
        <a:buChar char="–"/>
        <a:defRPr sz="3000" kern="1200">
          <a:solidFill>
            <a:schemeClr val="tx1"/>
          </a:solidFill>
          <a:latin typeface="+mn-lt"/>
          <a:ea typeface="+mn-ea"/>
          <a:cs typeface="+mn-cs"/>
        </a:defRPr>
      </a:lvl4pPr>
      <a:lvl5pPr marL="3086100" indent="-342900" algn="l" rtl="0" fontAlgn="base">
        <a:spcBef>
          <a:spcPct val="30000"/>
        </a:spcBef>
        <a:spcAft>
          <a:spcPct val="0"/>
        </a:spcAft>
        <a:buChar char="»"/>
        <a:defRPr sz="30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sp>
        <p:nvSpPr>
          <p:cNvPr id="5" name="Freeform 5"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grpSp>
        <p:nvGrpSpPr>
          <p:cNvPr id="7" name="Group 7"/>
          <p:cNvGrpSpPr/>
          <p:nvPr/>
        </p:nvGrpSpPr>
        <p:grpSpPr>
          <a:xfrm>
            <a:off x="0" y="7620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63922"/>
              </a:srgbClr>
            </a:solidFill>
          </p:spPr>
        </p:sp>
      </p:grpSp>
      <p:grpSp>
        <p:nvGrpSpPr>
          <p:cNvPr id="9" name="Group 9"/>
          <p:cNvGrpSpPr/>
          <p:nvPr/>
        </p:nvGrpSpPr>
        <p:grpSpPr>
          <a:xfrm>
            <a:off x="1080046" y="3629471"/>
            <a:ext cx="10647015" cy="1330821"/>
            <a:chOff x="0" y="0"/>
            <a:chExt cx="14196020" cy="1774428"/>
          </a:xfrm>
        </p:grpSpPr>
        <p:sp>
          <p:nvSpPr>
            <p:cNvPr id="10" name="Freeform 10"/>
            <p:cNvSpPr/>
            <p:nvPr/>
          </p:nvSpPr>
          <p:spPr>
            <a:xfrm>
              <a:off x="0" y="0"/>
              <a:ext cx="14196020" cy="1774428"/>
            </a:xfrm>
            <a:custGeom>
              <a:avLst/>
              <a:gdLst/>
              <a:ahLst/>
              <a:cxnLst/>
              <a:rect l="l" t="t" r="r" b="b"/>
              <a:pathLst>
                <a:path w="14196020" h="1774428">
                  <a:moveTo>
                    <a:pt x="0" y="0"/>
                  </a:moveTo>
                  <a:lnTo>
                    <a:pt x="14196020" y="0"/>
                  </a:lnTo>
                  <a:lnTo>
                    <a:pt x="14196020" y="1774428"/>
                  </a:lnTo>
                  <a:lnTo>
                    <a:pt x="0" y="1774428"/>
                  </a:lnTo>
                  <a:close/>
                </a:path>
              </a:pathLst>
            </a:custGeom>
            <a:solidFill>
              <a:srgbClr val="000000">
                <a:alpha val="0"/>
              </a:srgbClr>
            </a:solidFill>
          </p:spPr>
        </p:sp>
        <p:sp>
          <p:nvSpPr>
            <p:cNvPr id="11" name="TextBox 11"/>
            <p:cNvSpPr txBox="1"/>
            <p:nvPr/>
          </p:nvSpPr>
          <p:spPr>
            <a:xfrm>
              <a:off x="0" y="-28575"/>
              <a:ext cx="14196020" cy="1803003"/>
            </a:xfrm>
            <a:prstGeom prst="rect">
              <a:avLst/>
            </a:prstGeom>
          </p:spPr>
          <p:txBody>
            <a:bodyPr lIns="0" tIns="0" rIns="0" bIns="0" rtlCol="0" anchor="t"/>
            <a:lstStyle/>
            <a:p>
              <a:pPr algn="l">
                <a:lnSpc>
                  <a:spcPts val="10435"/>
                </a:lnSpc>
              </a:pPr>
              <a:r>
                <a:rPr lang="en-US" sz="8375" dirty="0">
                  <a:solidFill>
                    <a:srgbClr val="F2F0F4"/>
                  </a:solidFill>
                  <a:latin typeface="Montserrat" panose="00000500000000000000"/>
                  <a:ea typeface="Montserrat" panose="00000500000000000000"/>
                  <a:cs typeface="Montserrat" panose="00000500000000000000"/>
                  <a:sym typeface="Montserrat" panose="00000500000000000000"/>
                </a:rPr>
                <a:t>Patent</a:t>
              </a:r>
              <a:endParaRPr lang="en-US" sz="8375" dirty="0">
                <a:solidFill>
                  <a:srgbClr val="F2F0F4"/>
                </a:solidFill>
                <a:latin typeface="Montserrat" panose="00000500000000000000"/>
                <a:ea typeface="Montserrat" panose="00000500000000000000"/>
                <a:cs typeface="Montserrat" panose="00000500000000000000"/>
                <a:sym typeface="Montserrat" panose="00000500000000000000"/>
              </a:endParaRPr>
            </a:p>
          </p:txBody>
        </p:sp>
      </p:grpSp>
      <p:grpSp>
        <p:nvGrpSpPr>
          <p:cNvPr id="12" name="Group 12"/>
          <p:cNvGrpSpPr/>
          <p:nvPr/>
        </p:nvGrpSpPr>
        <p:grpSpPr>
          <a:xfrm>
            <a:off x="1080046" y="5423148"/>
            <a:ext cx="16127909" cy="1234380"/>
            <a:chOff x="0" y="0"/>
            <a:chExt cx="21503878" cy="1645840"/>
          </a:xfrm>
        </p:grpSpPr>
        <p:sp>
          <p:nvSpPr>
            <p:cNvPr id="13" name="Freeform 13"/>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14" name="TextBox 14"/>
            <p:cNvSpPr txBox="1"/>
            <p:nvPr/>
          </p:nvSpPr>
          <p:spPr>
            <a:xfrm>
              <a:off x="0" y="-123825"/>
              <a:ext cx="21503878" cy="1769665"/>
            </a:xfrm>
            <a:prstGeom prst="rect">
              <a:avLst/>
            </a:prstGeom>
          </p:spPr>
          <p:txBody>
            <a:bodyPr lIns="0" tIns="0" rIns="0" bIns="0" rtlCol="0" anchor="t"/>
            <a:lstStyle/>
            <a:p>
              <a:pPr algn="l">
                <a:lnSpc>
                  <a:spcPts val="4810"/>
                </a:lnSpc>
              </a:pPr>
              <a:r>
                <a:rPr lang="en-US" sz="3000" i="1" dirty="0">
                  <a:solidFill>
                    <a:srgbClr val="DCD7E5"/>
                  </a:solidFill>
                  <a:latin typeface="Heebo Light"/>
                  <a:ea typeface="Heebo Light"/>
                  <a:cs typeface="Heebo Light"/>
                  <a:sym typeface="Heebo Light"/>
                </a:rPr>
                <a:t>Gesture - to- Text and Speech System for  Sign  language Interpretation with Enhanced  AI  and  Wearable  Integration.</a:t>
              </a:r>
              <a:endParaRPr lang="en-US" sz="3000" i="1" dirty="0">
                <a:solidFill>
                  <a:srgbClr val="DCD7E5"/>
                </a:solidFill>
                <a:latin typeface="Heebo Light"/>
                <a:ea typeface="Heebo Light"/>
                <a:cs typeface="Heebo Light"/>
                <a:sym typeface="Heebo Ligh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80046" y="2115591"/>
            <a:ext cx="7715250" cy="964406"/>
            <a:chOff x="0" y="0"/>
            <a:chExt cx="10287000" cy="1285875"/>
          </a:xfrm>
        </p:grpSpPr>
        <p:sp>
          <p:nvSpPr>
            <p:cNvPr id="6" name="Freeform 6"/>
            <p:cNvSpPr/>
            <p:nvPr/>
          </p:nvSpPr>
          <p:spPr>
            <a:xfrm>
              <a:off x="0" y="0"/>
              <a:ext cx="10287000" cy="1285875"/>
            </a:xfrm>
            <a:custGeom>
              <a:avLst/>
              <a:gdLst/>
              <a:ahLst/>
              <a:cxnLst/>
              <a:rect l="l" t="t" r="r" b="b"/>
              <a:pathLst>
                <a:path w="10287000" h="1285875">
                  <a:moveTo>
                    <a:pt x="0" y="0"/>
                  </a:moveTo>
                  <a:lnTo>
                    <a:pt x="10287000" y="0"/>
                  </a:lnTo>
                  <a:lnTo>
                    <a:pt x="10287000" y="1285875"/>
                  </a:lnTo>
                  <a:lnTo>
                    <a:pt x="0" y="1285875"/>
                  </a:lnTo>
                  <a:close/>
                </a:path>
              </a:pathLst>
            </a:custGeom>
            <a:solidFill>
              <a:srgbClr val="000000">
                <a:alpha val="0"/>
              </a:srgbClr>
            </a:solidFill>
          </p:spPr>
        </p:sp>
        <p:sp>
          <p:nvSpPr>
            <p:cNvPr id="7" name="TextBox 7"/>
            <p:cNvSpPr txBox="1"/>
            <p:nvPr/>
          </p:nvSpPr>
          <p:spPr>
            <a:xfrm>
              <a:off x="0" y="-28575"/>
              <a:ext cx="10287000" cy="1314450"/>
            </a:xfrm>
            <a:prstGeom prst="rect">
              <a:avLst/>
            </a:prstGeom>
          </p:spPr>
          <p:txBody>
            <a:bodyPr lIns="0" tIns="0" rIns="0" bIns="0" rtlCol="0" anchor="t"/>
            <a:lstStyle/>
            <a:p>
              <a:pPr algn="l">
                <a:lnSpc>
                  <a:spcPts val="7560"/>
                </a:lnSpc>
              </a:pPr>
              <a:r>
                <a:rPr lang="en-US" sz="6060">
                  <a:solidFill>
                    <a:srgbClr val="F2F0F4"/>
                  </a:solidFill>
                  <a:latin typeface="Montserrat" panose="00000500000000000000"/>
                  <a:ea typeface="Montserrat" panose="00000500000000000000"/>
                  <a:cs typeface="Montserrat" panose="00000500000000000000"/>
                  <a:sym typeface="Montserrat" panose="00000500000000000000"/>
                </a:rPr>
                <a:t>Objectives</a:t>
              </a:r>
              <a:endParaRPr lang="en-US" sz="6060">
                <a:solidFill>
                  <a:srgbClr val="F2F0F4"/>
                </a:solidFill>
                <a:latin typeface="Montserrat" panose="00000500000000000000"/>
                <a:ea typeface="Montserrat" panose="00000500000000000000"/>
                <a:cs typeface="Montserrat" panose="00000500000000000000"/>
                <a:sym typeface="Montserrat" panose="00000500000000000000"/>
              </a:endParaRPr>
            </a:p>
          </p:txBody>
        </p:sp>
      </p:grpSp>
      <p:grpSp>
        <p:nvGrpSpPr>
          <p:cNvPr id="8" name="Group 8"/>
          <p:cNvGrpSpPr/>
          <p:nvPr/>
        </p:nvGrpSpPr>
        <p:grpSpPr>
          <a:xfrm>
            <a:off x="1080046" y="3697189"/>
            <a:ext cx="16127909" cy="617190"/>
            <a:chOff x="0" y="0"/>
            <a:chExt cx="21503878" cy="822920"/>
          </a:xfrm>
        </p:grpSpPr>
        <p:sp>
          <p:nvSpPr>
            <p:cNvPr id="9" name="Freeform 9"/>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0" name="TextBox 10"/>
            <p:cNvSpPr txBox="1"/>
            <p:nvPr/>
          </p:nvSpPr>
          <p:spPr>
            <a:xfrm>
              <a:off x="0" y="-123825"/>
              <a:ext cx="21503878" cy="946745"/>
            </a:xfrm>
            <a:prstGeom prst="rect">
              <a:avLst/>
            </a:prstGeom>
          </p:spPr>
          <p:txBody>
            <a:bodyPr lIns="0" tIns="0" rIns="0" bIns="0" rtlCol="0" anchor="t"/>
            <a:lstStyle/>
            <a:p>
              <a:pPr algn="l">
                <a:lnSpc>
                  <a:spcPts val="4810"/>
                </a:lnSpc>
              </a:pPr>
              <a:r>
                <a:rPr lang="en-US" sz="3000" dirty="0">
                  <a:solidFill>
                    <a:srgbClr val="DCD7E5"/>
                  </a:solidFill>
                  <a:latin typeface="Heebo Light"/>
                  <a:ea typeface="Heebo Light"/>
                  <a:cs typeface="Heebo Light"/>
                  <a:sym typeface="Heebo Light"/>
                </a:rPr>
                <a:t>•To provide users with personalized digital art ideas using AI.</a:t>
              </a:r>
              <a:endParaRPr lang="en-US" sz="3000" dirty="0">
                <a:solidFill>
                  <a:srgbClr val="DCD7E5"/>
                </a:solidFill>
                <a:latin typeface="Heebo Light"/>
                <a:ea typeface="Heebo Light"/>
                <a:cs typeface="Heebo Light"/>
                <a:sym typeface="Heebo Light"/>
              </a:endParaRPr>
            </a:p>
          </p:txBody>
        </p:sp>
      </p:grpSp>
      <p:grpSp>
        <p:nvGrpSpPr>
          <p:cNvPr id="11" name="Group 11"/>
          <p:cNvGrpSpPr/>
          <p:nvPr/>
        </p:nvGrpSpPr>
        <p:grpSpPr>
          <a:xfrm>
            <a:off x="1080046" y="4661446"/>
            <a:ext cx="16127909" cy="617190"/>
            <a:chOff x="0" y="0"/>
            <a:chExt cx="21503878" cy="822920"/>
          </a:xfrm>
        </p:grpSpPr>
        <p:sp>
          <p:nvSpPr>
            <p:cNvPr id="12" name="Freeform 12"/>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3" name="TextBox 13"/>
            <p:cNvSpPr txBox="1"/>
            <p:nvPr/>
          </p:nvSpPr>
          <p:spPr>
            <a:xfrm>
              <a:off x="0" y="-123825"/>
              <a:ext cx="21503878" cy="946745"/>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•To inspire creativity by suggesting art styles, themes, and techniques.</a:t>
              </a:r>
              <a:endParaRPr lang="en-US" sz="3000">
                <a:solidFill>
                  <a:srgbClr val="DCD7E5"/>
                </a:solidFill>
                <a:latin typeface="Heebo Light"/>
                <a:ea typeface="Heebo Light"/>
                <a:cs typeface="Heebo Light"/>
                <a:sym typeface="Heebo Light"/>
              </a:endParaRPr>
            </a:p>
          </p:txBody>
        </p:sp>
      </p:grpSp>
      <p:grpSp>
        <p:nvGrpSpPr>
          <p:cNvPr id="14" name="Group 14"/>
          <p:cNvGrpSpPr/>
          <p:nvPr/>
        </p:nvGrpSpPr>
        <p:grpSpPr>
          <a:xfrm>
            <a:off x="1080046" y="5625704"/>
            <a:ext cx="16127909" cy="617190"/>
            <a:chOff x="0" y="0"/>
            <a:chExt cx="21503878" cy="822920"/>
          </a:xfrm>
        </p:grpSpPr>
        <p:sp>
          <p:nvSpPr>
            <p:cNvPr id="15" name="Freeform 15"/>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6" name="TextBox 16"/>
            <p:cNvSpPr txBox="1"/>
            <p:nvPr/>
          </p:nvSpPr>
          <p:spPr>
            <a:xfrm>
              <a:off x="0" y="-123825"/>
              <a:ext cx="21503878" cy="946745"/>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•To visually support users with example images and color palettes.</a:t>
              </a:r>
              <a:endParaRPr lang="en-US" sz="3000">
                <a:solidFill>
                  <a:srgbClr val="DCD7E5"/>
                </a:solidFill>
                <a:latin typeface="Heebo Light"/>
                <a:ea typeface="Heebo Light"/>
                <a:cs typeface="Heebo Light"/>
                <a:sym typeface="Heebo Light"/>
              </a:endParaRPr>
            </a:p>
          </p:txBody>
        </p:sp>
      </p:grpSp>
      <p:grpSp>
        <p:nvGrpSpPr>
          <p:cNvPr id="17" name="Group 17"/>
          <p:cNvGrpSpPr/>
          <p:nvPr/>
        </p:nvGrpSpPr>
        <p:grpSpPr>
          <a:xfrm>
            <a:off x="1080046" y="6589960"/>
            <a:ext cx="16127909" cy="617190"/>
            <a:chOff x="0" y="0"/>
            <a:chExt cx="21503878" cy="822920"/>
          </a:xfrm>
        </p:grpSpPr>
        <p:sp>
          <p:nvSpPr>
            <p:cNvPr id="18" name="Freeform 18"/>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9" name="TextBox 19"/>
            <p:cNvSpPr txBox="1"/>
            <p:nvPr/>
          </p:nvSpPr>
          <p:spPr>
            <a:xfrm>
              <a:off x="0" y="-123825"/>
              <a:ext cx="21503878" cy="946745"/>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•To allow AI-generated art creation based on user input using text-to-image models.</a:t>
              </a:r>
              <a:endParaRPr lang="en-US" sz="3000">
                <a:solidFill>
                  <a:srgbClr val="DCD7E5"/>
                </a:solidFill>
                <a:latin typeface="Heebo Light"/>
                <a:ea typeface="Heebo Light"/>
                <a:cs typeface="Heebo Light"/>
                <a:sym typeface="Heebo Light"/>
              </a:endParaRPr>
            </a:p>
          </p:txBody>
        </p:sp>
      </p:grpSp>
      <p:grpSp>
        <p:nvGrpSpPr>
          <p:cNvPr id="20" name="Group 20"/>
          <p:cNvGrpSpPr/>
          <p:nvPr/>
        </p:nvGrpSpPr>
        <p:grpSpPr>
          <a:xfrm>
            <a:off x="1080046" y="7554217"/>
            <a:ext cx="16127909" cy="617190"/>
            <a:chOff x="0" y="0"/>
            <a:chExt cx="21503878" cy="822920"/>
          </a:xfrm>
        </p:grpSpPr>
        <p:sp>
          <p:nvSpPr>
            <p:cNvPr id="21" name="Freeform 21"/>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22" name="TextBox 22"/>
            <p:cNvSpPr txBox="1"/>
            <p:nvPr/>
          </p:nvSpPr>
          <p:spPr>
            <a:xfrm>
              <a:off x="0" y="-123825"/>
              <a:ext cx="21503878" cy="946745"/>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•To create a smooth and engaging chatbot-style interface for interaction.</a:t>
              </a:r>
              <a:endParaRPr lang="en-US" sz="3000">
                <a:solidFill>
                  <a:srgbClr val="DCD7E5"/>
                </a:solidFill>
                <a:latin typeface="Heebo Light"/>
                <a:ea typeface="Heebo Light"/>
                <a:cs typeface="Heebo Light"/>
                <a:sym typeface="Heebo Ligh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80046" y="871230"/>
            <a:ext cx="15081250" cy="1539875"/>
            <a:chOff x="0" y="-28787"/>
            <a:chExt cx="20108333" cy="2053167"/>
          </a:xfrm>
        </p:grpSpPr>
        <p:sp>
          <p:nvSpPr>
            <p:cNvPr id="6" name="Freeform 6"/>
            <p:cNvSpPr/>
            <p:nvPr/>
          </p:nvSpPr>
          <p:spPr>
            <a:xfrm>
              <a:off x="0" y="0"/>
              <a:ext cx="16608425" cy="1285875"/>
            </a:xfrm>
            <a:custGeom>
              <a:avLst/>
              <a:gdLst/>
              <a:ahLst/>
              <a:cxnLst/>
              <a:rect l="l" t="t" r="r" b="b"/>
              <a:pathLst>
                <a:path w="16608425" h="1285875">
                  <a:moveTo>
                    <a:pt x="0" y="0"/>
                  </a:moveTo>
                  <a:lnTo>
                    <a:pt x="16608425" y="0"/>
                  </a:lnTo>
                  <a:lnTo>
                    <a:pt x="16608425" y="1285875"/>
                  </a:lnTo>
                  <a:lnTo>
                    <a:pt x="0" y="1285875"/>
                  </a:lnTo>
                  <a:close/>
                </a:path>
              </a:pathLst>
            </a:custGeom>
            <a:solidFill>
              <a:srgbClr val="000000">
                <a:alpha val="0"/>
              </a:srgbClr>
            </a:solidFill>
          </p:spPr>
        </p:sp>
        <p:sp>
          <p:nvSpPr>
            <p:cNvPr id="7" name="TextBox 7"/>
            <p:cNvSpPr txBox="1"/>
            <p:nvPr/>
          </p:nvSpPr>
          <p:spPr>
            <a:xfrm>
              <a:off x="0" y="-28787"/>
              <a:ext cx="20108333" cy="2053167"/>
            </a:xfrm>
            <a:prstGeom prst="rect">
              <a:avLst/>
            </a:prstGeom>
          </p:spPr>
          <p:txBody>
            <a:bodyPr lIns="0" tIns="0" rIns="0" bIns="0" rtlCol="0" anchor="t"/>
            <a:lstStyle/>
            <a:p>
              <a:pPr algn="l">
                <a:lnSpc>
                  <a:spcPts val="7560"/>
                </a:lnSpc>
              </a:pPr>
              <a:r>
                <a:rPr lang="en-US" sz="6060">
                  <a:solidFill>
                    <a:srgbClr val="F2F0F4"/>
                  </a:solidFill>
                  <a:latin typeface="Montserrat" panose="00000500000000000000"/>
                  <a:ea typeface="Montserrat" panose="00000500000000000000"/>
                  <a:cs typeface="Montserrat" panose="00000500000000000000"/>
                  <a:sym typeface="Montserrat" panose="00000500000000000000"/>
                </a:rPr>
                <a:t>Techniques Used (How it works):</a:t>
              </a:r>
              <a:endParaRPr lang="en-US" sz="6060">
                <a:solidFill>
                  <a:srgbClr val="F2F0F4"/>
                </a:solidFill>
                <a:latin typeface="Montserrat" panose="00000500000000000000"/>
                <a:ea typeface="Montserrat" panose="00000500000000000000"/>
                <a:cs typeface="Montserrat" panose="00000500000000000000"/>
                <a:sym typeface="Montserrat" panose="00000500000000000000"/>
              </a:endParaRPr>
            </a:p>
          </p:txBody>
        </p:sp>
      </p:grpSp>
      <p:grpSp>
        <p:nvGrpSpPr>
          <p:cNvPr id="8" name="Group 8"/>
          <p:cNvGrpSpPr/>
          <p:nvPr/>
        </p:nvGrpSpPr>
        <p:grpSpPr>
          <a:xfrm>
            <a:off x="1080046" y="2474416"/>
            <a:ext cx="16127909" cy="1234380"/>
            <a:chOff x="0" y="0"/>
            <a:chExt cx="21503878" cy="1645840"/>
          </a:xfrm>
        </p:grpSpPr>
        <p:sp>
          <p:nvSpPr>
            <p:cNvPr id="9" name="Freeform 9"/>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10" name="TextBox 10"/>
            <p:cNvSpPr txBox="1"/>
            <p:nvPr/>
          </p:nvSpPr>
          <p:spPr>
            <a:xfrm>
              <a:off x="0" y="-28575"/>
              <a:ext cx="21503878" cy="167441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b="1">
                  <a:solidFill>
                    <a:srgbClr val="DCD7E5"/>
                  </a:solidFill>
                  <a:latin typeface="Heebo Bold" panose="00000800000000000000"/>
                  <a:ea typeface="Heebo Bold" panose="00000800000000000000"/>
                  <a:cs typeface="Heebo Bold" panose="00000800000000000000"/>
                  <a:sym typeface="Heebo Bold" panose="00000800000000000000"/>
                </a:rPr>
                <a:t>Frontend Web Design</a:t>
              </a:r>
              <a:r>
                <a:rPr lang="en-US" sz="3000">
                  <a:solidFill>
                    <a:srgbClr val="DCD7E5"/>
                  </a:solidFill>
                  <a:latin typeface="Heebo Light"/>
                  <a:ea typeface="Heebo Light"/>
                  <a:cs typeface="Heebo Light"/>
                  <a:sym typeface="Heebo Light"/>
                </a:rPr>
                <a:t>: The website is made using HTML, CSS, and JavaScript for a  smooth and colorful look.</a:t>
              </a:r>
              <a:endParaRPr lang="en-US" sz="3000">
                <a:solidFill>
                  <a:srgbClr val="DCD7E5"/>
                </a:solidFill>
                <a:latin typeface="Heebo Light"/>
                <a:ea typeface="Heebo Light"/>
                <a:cs typeface="Heebo Light"/>
                <a:sym typeface="Heebo Light"/>
              </a:endParaRPr>
            </a:p>
          </p:txBody>
        </p:sp>
      </p:grpSp>
      <p:grpSp>
        <p:nvGrpSpPr>
          <p:cNvPr id="11" name="Group 11"/>
          <p:cNvGrpSpPr/>
          <p:nvPr/>
        </p:nvGrpSpPr>
        <p:grpSpPr>
          <a:xfrm>
            <a:off x="1080046" y="3816698"/>
            <a:ext cx="16127909" cy="617190"/>
            <a:chOff x="0" y="0"/>
            <a:chExt cx="21503878" cy="822920"/>
          </a:xfrm>
        </p:grpSpPr>
        <p:sp>
          <p:nvSpPr>
            <p:cNvPr id="12" name="Freeform 12"/>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3" name="TextBox 13"/>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b="1">
                  <a:solidFill>
                    <a:srgbClr val="DCD7E5"/>
                  </a:solidFill>
                  <a:latin typeface="Heebo Bold" panose="00000800000000000000"/>
                  <a:ea typeface="Heebo Bold" panose="00000800000000000000"/>
                  <a:cs typeface="Heebo Bold" panose="00000800000000000000"/>
                  <a:sym typeface="Heebo Bold" panose="00000800000000000000"/>
                </a:rPr>
                <a:t>Chat System</a:t>
              </a:r>
              <a:r>
                <a:rPr lang="en-US" sz="3000">
                  <a:solidFill>
                    <a:srgbClr val="DCD7E5"/>
                  </a:solidFill>
                  <a:latin typeface="Heebo Light"/>
                  <a:ea typeface="Heebo Light"/>
                  <a:cs typeface="Heebo Light"/>
                  <a:sym typeface="Heebo Light"/>
                </a:rPr>
                <a:t>: Users type what they want, and the bot gives creative replies or art ideas.</a:t>
              </a:r>
              <a:endParaRPr lang="en-US" sz="3000">
                <a:solidFill>
                  <a:srgbClr val="DCD7E5"/>
                </a:solidFill>
                <a:latin typeface="Heebo Light"/>
                <a:ea typeface="Heebo Light"/>
                <a:cs typeface="Heebo Light"/>
                <a:sym typeface="Heebo Light"/>
              </a:endParaRPr>
            </a:p>
          </p:txBody>
        </p:sp>
      </p:grpSp>
      <p:grpSp>
        <p:nvGrpSpPr>
          <p:cNvPr id="14" name="Group 14"/>
          <p:cNvGrpSpPr/>
          <p:nvPr/>
        </p:nvGrpSpPr>
        <p:grpSpPr>
          <a:xfrm>
            <a:off x="1080046" y="4780955"/>
            <a:ext cx="16127909" cy="617190"/>
            <a:chOff x="0" y="0"/>
            <a:chExt cx="21503878" cy="822920"/>
          </a:xfrm>
        </p:grpSpPr>
        <p:sp>
          <p:nvSpPr>
            <p:cNvPr id="15" name="Freeform 15"/>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6" name="TextBox 16"/>
            <p:cNvSpPr txBox="1"/>
            <p:nvPr/>
          </p:nvSpPr>
          <p:spPr>
            <a:xfrm>
              <a:off x="0" y="-123825"/>
              <a:ext cx="21503878" cy="946745"/>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APIs Used:</a:t>
              </a:r>
              <a:endParaRPr lang="en-US" sz="3000">
                <a:solidFill>
                  <a:srgbClr val="DCD7E5"/>
                </a:solidFill>
                <a:latin typeface="Heebo Light"/>
                <a:ea typeface="Heebo Light"/>
                <a:cs typeface="Heebo Light"/>
                <a:sym typeface="Heebo Light"/>
              </a:endParaRPr>
            </a:p>
          </p:txBody>
        </p:sp>
      </p:grpSp>
      <p:grpSp>
        <p:nvGrpSpPr>
          <p:cNvPr id="17" name="Group 17"/>
          <p:cNvGrpSpPr/>
          <p:nvPr/>
        </p:nvGrpSpPr>
        <p:grpSpPr>
          <a:xfrm>
            <a:off x="1080046" y="5745212"/>
            <a:ext cx="16127909" cy="617190"/>
            <a:chOff x="0" y="0"/>
            <a:chExt cx="21503878" cy="822920"/>
          </a:xfrm>
        </p:grpSpPr>
        <p:sp>
          <p:nvSpPr>
            <p:cNvPr id="18" name="Freeform 18"/>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9" name="TextBox 19"/>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b="1">
                  <a:solidFill>
                    <a:srgbClr val="DCD7E5"/>
                  </a:solidFill>
                  <a:latin typeface="Heebo Bold" panose="00000800000000000000"/>
                  <a:ea typeface="Heebo Bold" panose="00000800000000000000"/>
                  <a:cs typeface="Heebo Bold" panose="00000800000000000000"/>
                  <a:sym typeface="Heebo Bold" panose="00000800000000000000"/>
                </a:rPr>
                <a:t>Pexels API </a:t>
              </a:r>
              <a:r>
                <a:rPr lang="en-US" sz="3000">
                  <a:solidFill>
                    <a:srgbClr val="DCD7E5"/>
                  </a:solidFill>
                  <a:latin typeface="Heebo Light"/>
                  <a:ea typeface="Heebo Light"/>
                  <a:cs typeface="Heebo Light"/>
                  <a:sym typeface="Heebo Light"/>
                </a:rPr>
                <a:t>– Shows example pictures based on your art theme.</a:t>
              </a:r>
              <a:endParaRPr lang="en-US" sz="3000">
                <a:solidFill>
                  <a:srgbClr val="DCD7E5"/>
                </a:solidFill>
                <a:latin typeface="Heebo Light"/>
                <a:ea typeface="Heebo Light"/>
                <a:cs typeface="Heebo Light"/>
                <a:sym typeface="Heebo Light"/>
              </a:endParaRPr>
            </a:p>
          </p:txBody>
        </p:sp>
      </p:grpSp>
      <p:grpSp>
        <p:nvGrpSpPr>
          <p:cNvPr id="20" name="Group 20"/>
          <p:cNvGrpSpPr/>
          <p:nvPr/>
        </p:nvGrpSpPr>
        <p:grpSpPr>
          <a:xfrm>
            <a:off x="1080046" y="6470302"/>
            <a:ext cx="16127909" cy="617190"/>
            <a:chOff x="0" y="0"/>
            <a:chExt cx="21503878" cy="822920"/>
          </a:xfrm>
        </p:grpSpPr>
        <p:sp>
          <p:nvSpPr>
            <p:cNvPr id="21" name="Freeform 21"/>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22" name="TextBox 22"/>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b="1">
                  <a:solidFill>
                    <a:srgbClr val="DCD7E5"/>
                  </a:solidFill>
                  <a:latin typeface="Heebo Bold" panose="00000800000000000000"/>
                  <a:ea typeface="Heebo Bold" panose="00000800000000000000"/>
                  <a:cs typeface="Heebo Bold" panose="00000800000000000000"/>
                  <a:sym typeface="Heebo Bold" panose="00000800000000000000"/>
                </a:rPr>
                <a:t>Colormind API </a:t>
              </a:r>
              <a:r>
                <a:rPr lang="en-US" sz="3000">
                  <a:solidFill>
                    <a:srgbClr val="DCD7E5"/>
                  </a:solidFill>
                  <a:latin typeface="Heebo Light"/>
                  <a:ea typeface="Heebo Light"/>
                  <a:cs typeface="Heebo Light"/>
                  <a:sym typeface="Heebo Light"/>
                </a:rPr>
                <a:t>– Gives nice color palettes for inspiration.</a:t>
              </a:r>
              <a:endParaRPr lang="en-US" sz="3000">
                <a:solidFill>
                  <a:srgbClr val="DCD7E5"/>
                </a:solidFill>
                <a:latin typeface="Heebo Light"/>
                <a:ea typeface="Heebo Light"/>
                <a:cs typeface="Heebo Light"/>
                <a:sym typeface="Heebo Light"/>
              </a:endParaRPr>
            </a:p>
          </p:txBody>
        </p:sp>
      </p:grpSp>
      <p:grpSp>
        <p:nvGrpSpPr>
          <p:cNvPr id="23" name="Group 23"/>
          <p:cNvGrpSpPr/>
          <p:nvPr/>
        </p:nvGrpSpPr>
        <p:grpSpPr>
          <a:xfrm>
            <a:off x="1080046" y="7195394"/>
            <a:ext cx="16127909" cy="617190"/>
            <a:chOff x="0" y="0"/>
            <a:chExt cx="21503878" cy="822920"/>
          </a:xfrm>
        </p:grpSpPr>
        <p:sp>
          <p:nvSpPr>
            <p:cNvPr id="24" name="Freeform 24"/>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25" name="TextBox 25"/>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b="1">
                  <a:solidFill>
                    <a:srgbClr val="DCD7E5"/>
                  </a:solidFill>
                  <a:latin typeface="Heebo Bold" panose="00000800000000000000"/>
                  <a:ea typeface="Heebo Bold" panose="00000800000000000000"/>
                  <a:cs typeface="Heebo Bold" panose="00000800000000000000"/>
                  <a:sym typeface="Heebo Bold" panose="00000800000000000000"/>
                </a:rPr>
                <a:t>Stability AI API </a:t>
              </a:r>
              <a:r>
                <a:rPr lang="en-US" sz="3000">
                  <a:solidFill>
                    <a:srgbClr val="DCD7E5"/>
                  </a:solidFill>
                  <a:latin typeface="Heebo Light"/>
                  <a:ea typeface="Heebo Light"/>
                  <a:cs typeface="Heebo Light"/>
                  <a:sym typeface="Heebo Light"/>
                </a:rPr>
                <a:t>– Creates amazing AI art from your text idea.</a:t>
              </a:r>
              <a:endParaRPr lang="en-US" sz="3000">
                <a:solidFill>
                  <a:srgbClr val="DCD7E5"/>
                </a:solidFill>
                <a:latin typeface="Heebo Light"/>
                <a:ea typeface="Heebo Light"/>
                <a:cs typeface="Heebo Light"/>
                <a:sym typeface="Heebo Light"/>
              </a:endParaRPr>
            </a:p>
          </p:txBody>
        </p:sp>
      </p:grpSp>
      <p:grpSp>
        <p:nvGrpSpPr>
          <p:cNvPr id="26" name="Group 26"/>
          <p:cNvGrpSpPr/>
          <p:nvPr/>
        </p:nvGrpSpPr>
        <p:grpSpPr>
          <a:xfrm>
            <a:off x="1080046" y="8159651"/>
            <a:ext cx="16127909" cy="1234380"/>
            <a:chOff x="0" y="0"/>
            <a:chExt cx="21503878" cy="1645840"/>
          </a:xfrm>
        </p:grpSpPr>
        <p:sp>
          <p:nvSpPr>
            <p:cNvPr id="27" name="Freeform 27"/>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28" name="TextBox 28"/>
            <p:cNvSpPr txBox="1"/>
            <p:nvPr/>
          </p:nvSpPr>
          <p:spPr>
            <a:xfrm>
              <a:off x="0" y="-123825"/>
              <a:ext cx="21503878" cy="1769665"/>
            </a:xfrm>
            <a:prstGeom prst="rect">
              <a:avLst/>
            </a:prstGeom>
          </p:spPr>
          <p:txBody>
            <a:bodyPr lIns="0" tIns="0" rIns="0" bIns="0" rtlCol="0" anchor="t"/>
            <a:lstStyle/>
            <a:p>
              <a:pPr algn="l">
                <a:lnSpc>
                  <a:spcPts val="4810"/>
                </a:lnSpc>
              </a:pPr>
              <a:r>
                <a:rPr lang="en-US" sz="3000" b="1">
                  <a:solidFill>
                    <a:srgbClr val="DCD7E5"/>
                  </a:solidFill>
                  <a:latin typeface="Heebo Bold" panose="00000800000000000000"/>
                  <a:ea typeface="Heebo Bold" panose="00000800000000000000"/>
                  <a:cs typeface="Heebo Bold" panose="00000800000000000000"/>
                  <a:sym typeface="Heebo Bold" panose="00000800000000000000"/>
                </a:rPr>
                <a:t>Animations &amp; Style</a:t>
              </a:r>
              <a:r>
                <a:rPr lang="en-US" sz="3000">
                  <a:solidFill>
                    <a:srgbClr val="DCD7E5"/>
                  </a:solidFill>
                  <a:latin typeface="Heebo Light"/>
                  <a:ea typeface="Heebo Light"/>
                  <a:cs typeface="Heebo Light"/>
                  <a:sym typeface="Heebo Light"/>
                </a:rPr>
                <a:t>:The site includes glowing buttons, floating particles, and stylish color effects to make the experience more fun.</a:t>
              </a:r>
              <a:endParaRPr lang="en-US" sz="3000">
                <a:solidFill>
                  <a:srgbClr val="DCD7E5"/>
                </a:solidFill>
                <a:latin typeface="Heebo Light"/>
                <a:ea typeface="Heebo Light"/>
                <a:cs typeface="Heebo Light"/>
                <a:sym typeface="Heebo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80046" y="997000"/>
            <a:ext cx="7715250" cy="964406"/>
            <a:chOff x="0" y="0"/>
            <a:chExt cx="10287000" cy="1285875"/>
          </a:xfrm>
        </p:grpSpPr>
        <p:sp>
          <p:nvSpPr>
            <p:cNvPr id="6" name="Freeform 6"/>
            <p:cNvSpPr/>
            <p:nvPr/>
          </p:nvSpPr>
          <p:spPr>
            <a:xfrm>
              <a:off x="0" y="0"/>
              <a:ext cx="10287000" cy="1285875"/>
            </a:xfrm>
            <a:custGeom>
              <a:avLst/>
              <a:gdLst/>
              <a:ahLst/>
              <a:cxnLst/>
              <a:rect l="l" t="t" r="r" b="b"/>
              <a:pathLst>
                <a:path w="10287000" h="1285875">
                  <a:moveTo>
                    <a:pt x="0" y="0"/>
                  </a:moveTo>
                  <a:lnTo>
                    <a:pt x="10287000" y="0"/>
                  </a:lnTo>
                  <a:lnTo>
                    <a:pt x="10287000" y="1285875"/>
                  </a:lnTo>
                  <a:lnTo>
                    <a:pt x="0" y="1285875"/>
                  </a:lnTo>
                  <a:close/>
                </a:path>
              </a:pathLst>
            </a:custGeom>
            <a:solidFill>
              <a:srgbClr val="000000">
                <a:alpha val="0"/>
              </a:srgbClr>
            </a:solidFill>
          </p:spPr>
        </p:sp>
        <p:sp>
          <p:nvSpPr>
            <p:cNvPr id="7" name="TextBox 7"/>
            <p:cNvSpPr txBox="1"/>
            <p:nvPr/>
          </p:nvSpPr>
          <p:spPr>
            <a:xfrm>
              <a:off x="0" y="-28575"/>
              <a:ext cx="10287000" cy="1314450"/>
            </a:xfrm>
            <a:prstGeom prst="rect">
              <a:avLst/>
            </a:prstGeom>
          </p:spPr>
          <p:txBody>
            <a:bodyPr lIns="0" tIns="0" rIns="0" bIns="0" rtlCol="0" anchor="t"/>
            <a:lstStyle/>
            <a:p>
              <a:pPr algn="l">
                <a:lnSpc>
                  <a:spcPts val="7560"/>
                </a:lnSpc>
              </a:pPr>
              <a:r>
                <a:rPr lang="en-US" sz="6060">
                  <a:solidFill>
                    <a:srgbClr val="F2F0F4"/>
                  </a:solidFill>
                  <a:latin typeface="Montserrat" panose="00000500000000000000"/>
                  <a:ea typeface="Montserrat" panose="00000500000000000000"/>
                  <a:cs typeface="Montserrat" panose="00000500000000000000"/>
                  <a:sym typeface="Montserrat" panose="00000500000000000000"/>
                </a:rPr>
                <a:t>Key Learnings </a:t>
              </a:r>
              <a:endParaRPr lang="en-US" sz="6060">
                <a:solidFill>
                  <a:srgbClr val="F2F0F4"/>
                </a:solidFill>
                <a:latin typeface="Montserrat" panose="00000500000000000000"/>
                <a:ea typeface="Montserrat" panose="00000500000000000000"/>
                <a:cs typeface="Montserrat" panose="00000500000000000000"/>
                <a:sym typeface="Montserrat" panose="00000500000000000000"/>
              </a:endParaRPr>
            </a:p>
          </p:txBody>
        </p:sp>
      </p:grpSp>
      <p:grpSp>
        <p:nvGrpSpPr>
          <p:cNvPr id="8" name="Group 8"/>
          <p:cNvGrpSpPr/>
          <p:nvPr/>
        </p:nvGrpSpPr>
        <p:grpSpPr>
          <a:xfrm>
            <a:off x="1080046" y="2578596"/>
            <a:ext cx="16127909" cy="1234380"/>
            <a:chOff x="0" y="0"/>
            <a:chExt cx="21503878" cy="1645840"/>
          </a:xfrm>
        </p:grpSpPr>
        <p:sp>
          <p:nvSpPr>
            <p:cNvPr id="9" name="Freeform 9"/>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10" name="TextBox 10"/>
            <p:cNvSpPr txBox="1"/>
            <p:nvPr/>
          </p:nvSpPr>
          <p:spPr>
            <a:xfrm>
              <a:off x="0" y="-28575"/>
              <a:ext cx="21503878" cy="167441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Learned how to use real-world APIs like Pexels, Colormind, and Stability AI to fetch data and images.</a:t>
              </a:r>
              <a:endParaRPr lang="en-US" sz="3000">
                <a:solidFill>
                  <a:srgbClr val="DCD7E5"/>
                </a:solidFill>
                <a:latin typeface="Heebo Light"/>
                <a:ea typeface="Heebo Light"/>
                <a:cs typeface="Heebo Light"/>
                <a:sym typeface="Heebo Light"/>
              </a:endParaRPr>
            </a:p>
          </p:txBody>
        </p:sp>
      </p:grpSp>
      <p:grpSp>
        <p:nvGrpSpPr>
          <p:cNvPr id="11" name="Group 11"/>
          <p:cNvGrpSpPr/>
          <p:nvPr/>
        </p:nvGrpSpPr>
        <p:grpSpPr>
          <a:xfrm>
            <a:off x="1080046" y="3920877"/>
            <a:ext cx="16127909" cy="1234380"/>
            <a:chOff x="0" y="0"/>
            <a:chExt cx="21503878" cy="1645840"/>
          </a:xfrm>
        </p:grpSpPr>
        <p:sp>
          <p:nvSpPr>
            <p:cNvPr id="12" name="Freeform 12"/>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13" name="TextBox 13"/>
            <p:cNvSpPr txBox="1"/>
            <p:nvPr/>
          </p:nvSpPr>
          <p:spPr>
            <a:xfrm>
              <a:off x="0" y="-28575"/>
              <a:ext cx="21503878" cy="167441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Frontend Development Skills :Improved skills in HTML, CSS, and JavaScript to build interactive and responsive websites.</a:t>
              </a:r>
              <a:endParaRPr lang="en-US" sz="3000">
                <a:solidFill>
                  <a:srgbClr val="DCD7E5"/>
                </a:solidFill>
                <a:latin typeface="Heebo Light"/>
                <a:ea typeface="Heebo Light"/>
                <a:cs typeface="Heebo Light"/>
                <a:sym typeface="Heebo Light"/>
              </a:endParaRPr>
            </a:p>
          </p:txBody>
        </p:sp>
      </p:grpSp>
      <p:grpSp>
        <p:nvGrpSpPr>
          <p:cNvPr id="14" name="Group 14"/>
          <p:cNvGrpSpPr/>
          <p:nvPr/>
        </p:nvGrpSpPr>
        <p:grpSpPr>
          <a:xfrm>
            <a:off x="1080046" y="5263158"/>
            <a:ext cx="16127909" cy="617190"/>
            <a:chOff x="0" y="0"/>
            <a:chExt cx="21503878" cy="822920"/>
          </a:xfrm>
        </p:grpSpPr>
        <p:sp>
          <p:nvSpPr>
            <p:cNvPr id="15" name="Freeform 15"/>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6" name="TextBox 16"/>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Creating Chatbot Logic :Built a smooth chat-like interface that responds to user input.</a:t>
              </a:r>
              <a:endParaRPr lang="en-US" sz="3000">
                <a:solidFill>
                  <a:srgbClr val="DCD7E5"/>
                </a:solidFill>
                <a:latin typeface="Heebo Light"/>
                <a:ea typeface="Heebo Light"/>
                <a:cs typeface="Heebo Light"/>
                <a:sym typeface="Heebo Light"/>
              </a:endParaRPr>
            </a:p>
          </p:txBody>
        </p:sp>
      </p:grpSp>
      <p:grpSp>
        <p:nvGrpSpPr>
          <p:cNvPr id="17" name="Group 17"/>
          <p:cNvGrpSpPr/>
          <p:nvPr/>
        </p:nvGrpSpPr>
        <p:grpSpPr>
          <a:xfrm>
            <a:off x="1080046" y="5988249"/>
            <a:ext cx="16127909" cy="1234380"/>
            <a:chOff x="0" y="0"/>
            <a:chExt cx="21503878" cy="1645840"/>
          </a:xfrm>
        </p:grpSpPr>
        <p:sp>
          <p:nvSpPr>
            <p:cNvPr id="18" name="Freeform 18"/>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19" name="TextBox 19"/>
            <p:cNvSpPr txBox="1"/>
            <p:nvPr/>
          </p:nvSpPr>
          <p:spPr>
            <a:xfrm>
              <a:off x="0" y="-28575"/>
              <a:ext cx="21503878" cy="167441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Using AI in Creative Projects : Understood how to generate art using AI models like Stable Diffusion.</a:t>
              </a:r>
              <a:endParaRPr lang="en-US" sz="3000">
                <a:solidFill>
                  <a:srgbClr val="DCD7E5"/>
                </a:solidFill>
                <a:latin typeface="Heebo Light"/>
                <a:ea typeface="Heebo Light"/>
                <a:cs typeface="Heebo Light"/>
                <a:sym typeface="Heebo Light"/>
              </a:endParaRPr>
            </a:p>
          </p:txBody>
        </p:sp>
      </p:grpSp>
      <p:grpSp>
        <p:nvGrpSpPr>
          <p:cNvPr id="20" name="Group 20"/>
          <p:cNvGrpSpPr/>
          <p:nvPr/>
        </p:nvGrpSpPr>
        <p:grpSpPr>
          <a:xfrm>
            <a:off x="1080046" y="7330529"/>
            <a:ext cx="16127909" cy="1234380"/>
            <a:chOff x="0" y="0"/>
            <a:chExt cx="21503878" cy="1645840"/>
          </a:xfrm>
        </p:grpSpPr>
        <p:sp>
          <p:nvSpPr>
            <p:cNvPr id="21" name="Freeform 21"/>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22" name="TextBox 22"/>
            <p:cNvSpPr txBox="1"/>
            <p:nvPr/>
          </p:nvSpPr>
          <p:spPr>
            <a:xfrm>
              <a:off x="0" y="-28575"/>
              <a:ext cx="21503878" cy="167441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Design and User Experience :Learned how to make the website attractive, creative, and easy to use for artists.</a:t>
              </a:r>
              <a:endParaRPr lang="en-US" sz="3000">
                <a:solidFill>
                  <a:srgbClr val="DCD7E5"/>
                </a:solidFill>
                <a:latin typeface="Heebo Light"/>
                <a:ea typeface="Heebo Light"/>
                <a:cs typeface="Heebo Light"/>
                <a:sym typeface="Heebo Light"/>
              </a:endParaRPr>
            </a:p>
          </p:txBody>
        </p:sp>
      </p:grpSp>
      <p:grpSp>
        <p:nvGrpSpPr>
          <p:cNvPr id="23" name="Group 23"/>
          <p:cNvGrpSpPr/>
          <p:nvPr/>
        </p:nvGrpSpPr>
        <p:grpSpPr>
          <a:xfrm>
            <a:off x="1080046" y="8672810"/>
            <a:ext cx="16127909" cy="617190"/>
            <a:chOff x="0" y="0"/>
            <a:chExt cx="21503878" cy="822920"/>
          </a:xfrm>
        </p:grpSpPr>
        <p:sp>
          <p:nvSpPr>
            <p:cNvPr id="24" name="Freeform 24"/>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25" name="TextBox 25"/>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Problem Solving :Faced real challenges like API limits, UI bugs, and made creative solutions.</a:t>
              </a:r>
              <a:endParaRPr lang="en-US" sz="3000">
                <a:solidFill>
                  <a:srgbClr val="DCD7E5"/>
                </a:solidFill>
                <a:latin typeface="Heebo Light"/>
                <a:ea typeface="Heebo Light"/>
                <a:cs typeface="Heebo Light"/>
                <a:sym typeface="Heebo Ligh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80046" y="3118248"/>
            <a:ext cx="7715250" cy="964406"/>
            <a:chOff x="0" y="0"/>
            <a:chExt cx="10287000" cy="1285875"/>
          </a:xfrm>
        </p:grpSpPr>
        <p:sp>
          <p:nvSpPr>
            <p:cNvPr id="6" name="Freeform 6"/>
            <p:cNvSpPr/>
            <p:nvPr/>
          </p:nvSpPr>
          <p:spPr>
            <a:xfrm>
              <a:off x="0" y="0"/>
              <a:ext cx="10287000" cy="1285875"/>
            </a:xfrm>
            <a:custGeom>
              <a:avLst/>
              <a:gdLst/>
              <a:ahLst/>
              <a:cxnLst/>
              <a:rect l="l" t="t" r="r" b="b"/>
              <a:pathLst>
                <a:path w="10287000" h="1285875">
                  <a:moveTo>
                    <a:pt x="0" y="0"/>
                  </a:moveTo>
                  <a:lnTo>
                    <a:pt x="10287000" y="0"/>
                  </a:lnTo>
                  <a:lnTo>
                    <a:pt x="10287000" y="1285875"/>
                  </a:lnTo>
                  <a:lnTo>
                    <a:pt x="0" y="1285875"/>
                  </a:lnTo>
                  <a:close/>
                </a:path>
              </a:pathLst>
            </a:custGeom>
            <a:solidFill>
              <a:srgbClr val="000000">
                <a:alpha val="0"/>
              </a:srgbClr>
            </a:solidFill>
          </p:spPr>
        </p:sp>
        <p:sp>
          <p:nvSpPr>
            <p:cNvPr id="7" name="TextBox 7"/>
            <p:cNvSpPr txBox="1"/>
            <p:nvPr/>
          </p:nvSpPr>
          <p:spPr>
            <a:xfrm>
              <a:off x="0" y="-28575"/>
              <a:ext cx="10287000" cy="1314450"/>
            </a:xfrm>
            <a:prstGeom prst="rect">
              <a:avLst/>
            </a:prstGeom>
          </p:spPr>
          <p:txBody>
            <a:bodyPr lIns="0" tIns="0" rIns="0" bIns="0" rtlCol="0" anchor="t"/>
            <a:lstStyle/>
            <a:p>
              <a:pPr algn="l">
                <a:lnSpc>
                  <a:spcPts val="7560"/>
                </a:lnSpc>
              </a:pPr>
              <a:r>
                <a:rPr lang="en-US" sz="6060">
                  <a:solidFill>
                    <a:srgbClr val="F2F0F4"/>
                  </a:solidFill>
                  <a:latin typeface="Montserrat" panose="00000500000000000000"/>
                  <a:ea typeface="Montserrat" panose="00000500000000000000"/>
                  <a:cs typeface="Montserrat" panose="00000500000000000000"/>
                  <a:sym typeface="Montserrat" panose="00000500000000000000"/>
                </a:rPr>
                <a:t>Conclusion</a:t>
              </a:r>
              <a:endParaRPr lang="en-US" sz="6060">
                <a:solidFill>
                  <a:srgbClr val="F2F0F4"/>
                </a:solidFill>
                <a:latin typeface="Montserrat" panose="00000500000000000000"/>
                <a:ea typeface="Montserrat" panose="00000500000000000000"/>
                <a:cs typeface="Montserrat" panose="00000500000000000000"/>
                <a:sym typeface="Montserrat" panose="00000500000000000000"/>
              </a:endParaRPr>
            </a:p>
          </p:txBody>
        </p:sp>
      </p:grpSp>
      <p:grpSp>
        <p:nvGrpSpPr>
          <p:cNvPr id="8" name="Group 8"/>
          <p:cNvGrpSpPr/>
          <p:nvPr/>
        </p:nvGrpSpPr>
        <p:grpSpPr>
          <a:xfrm>
            <a:off x="1080046" y="4699844"/>
            <a:ext cx="16127909" cy="2468761"/>
            <a:chOff x="0" y="0"/>
            <a:chExt cx="21503878" cy="3291682"/>
          </a:xfrm>
        </p:grpSpPr>
        <p:sp>
          <p:nvSpPr>
            <p:cNvPr id="9" name="Freeform 9"/>
            <p:cNvSpPr/>
            <p:nvPr/>
          </p:nvSpPr>
          <p:spPr>
            <a:xfrm>
              <a:off x="0" y="0"/>
              <a:ext cx="21503878" cy="3291682"/>
            </a:xfrm>
            <a:custGeom>
              <a:avLst/>
              <a:gdLst/>
              <a:ahLst/>
              <a:cxnLst/>
              <a:rect l="l" t="t" r="r" b="b"/>
              <a:pathLst>
                <a:path w="21503878" h="3291682">
                  <a:moveTo>
                    <a:pt x="0" y="0"/>
                  </a:moveTo>
                  <a:lnTo>
                    <a:pt x="21503878" y="0"/>
                  </a:lnTo>
                  <a:lnTo>
                    <a:pt x="21503878" y="3291682"/>
                  </a:lnTo>
                  <a:lnTo>
                    <a:pt x="0" y="3291682"/>
                  </a:lnTo>
                  <a:close/>
                </a:path>
              </a:pathLst>
            </a:custGeom>
            <a:solidFill>
              <a:srgbClr val="000000">
                <a:alpha val="0"/>
              </a:srgbClr>
            </a:solidFill>
          </p:spPr>
        </p:sp>
        <p:sp>
          <p:nvSpPr>
            <p:cNvPr id="10" name="TextBox 10"/>
            <p:cNvSpPr txBox="1"/>
            <p:nvPr/>
          </p:nvSpPr>
          <p:spPr>
            <a:xfrm>
              <a:off x="0" y="-123825"/>
              <a:ext cx="21503878" cy="3415507"/>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The Digital Art Inspiration Assistant is a creative and interactive tool designed to help artists, students, and designers explore new ideas for digital art. By combining chatbot interaction with smart technologies like AI, APIs, and dynamic design, the system makes it easy and fun to generate art prompts, colour palettes, and even create AI-generated artwork.</a:t>
              </a:r>
              <a:endParaRPr lang="en-US" sz="3000">
                <a:solidFill>
                  <a:srgbClr val="DCD7E5"/>
                </a:solidFill>
                <a:latin typeface="Heebo Light"/>
                <a:ea typeface="Heebo Light"/>
                <a:cs typeface="Heebo Light"/>
                <a:sym typeface="Heebo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4114634"/>
            <a:ext cx="10363200" cy="923330"/>
          </a:xfrm>
          <a:prstGeom prst="rect">
            <a:avLst/>
          </a:prstGeom>
          <a:noFill/>
        </p:spPr>
        <p:txBody>
          <a:bodyPr wrap="squar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THANK YOU</a:t>
            </a:r>
            <a:endParaRPr lang="en-IN" sz="54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sp>
        <p:nvSpPr>
          <p:cNvPr id="5" name="Freeform 5"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63922"/>
              </a:srgbClr>
            </a:solidFill>
          </p:spPr>
        </p:sp>
      </p:grpSp>
      <p:grpSp>
        <p:nvGrpSpPr>
          <p:cNvPr id="9" name="Group 9"/>
          <p:cNvGrpSpPr/>
          <p:nvPr/>
        </p:nvGrpSpPr>
        <p:grpSpPr>
          <a:xfrm>
            <a:off x="1080046" y="2395091"/>
            <a:ext cx="10647015" cy="1330821"/>
            <a:chOff x="0" y="0"/>
            <a:chExt cx="14196020" cy="1774428"/>
          </a:xfrm>
        </p:grpSpPr>
        <p:sp>
          <p:nvSpPr>
            <p:cNvPr id="10" name="Freeform 10"/>
            <p:cNvSpPr/>
            <p:nvPr/>
          </p:nvSpPr>
          <p:spPr>
            <a:xfrm>
              <a:off x="0" y="0"/>
              <a:ext cx="14196020" cy="1774428"/>
            </a:xfrm>
            <a:custGeom>
              <a:avLst/>
              <a:gdLst/>
              <a:ahLst/>
              <a:cxnLst/>
              <a:rect l="l" t="t" r="r" b="b"/>
              <a:pathLst>
                <a:path w="14196020" h="1774428">
                  <a:moveTo>
                    <a:pt x="0" y="0"/>
                  </a:moveTo>
                  <a:lnTo>
                    <a:pt x="14196020" y="0"/>
                  </a:lnTo>
                  <a:lnTo>
                    <a:pt x="14196020" y="1774428"/>
                  </a:lnTo>
                  <a:lnTo>
                    <a:pt x="0" y="1774428"/>
                  </a:lnTo>
                  <a:close/>
                </a:path>
              </a:pathLst>
            </a:custGeom>
            <a:solidFill>
              <a:srgbClr val="000000">
                <a:alpha val="0"/>
              </a:srgbClr>
            </a:solidFill>
          </p:spPr>
        </p:sp>
        <p:sp>
          <p:nvSpPr>
            <p:cNvPr id="11" name="TextBox 11"/>
            <p:cNvSpPr txBox="1"/>
            <p:nvPr/>
          </p:nvSpPr>
          <p:spPr>
            <a:xfrm>
              <a:off x="0" y="-28575"/>
              <a:ext cx="14196020" cy="1803003"/>
            </a:xfrm>
            <a:prstGeom prst="rect">
              <a:avLst/>
            </a:prstGeom>
          </p:spPr>
          <p:txBody>
            <a:bodyPr lIns="0" tIns="0" rIns="0" bIns="0" rtlCol="0" anchor="t"/>
            <a:lstStyle/>
            <a:p>
              <a:pPr algn="l">
                <a:lnSpc>
                  <a:spcPts val="10435"/>
                </a:lnSpc>
              </a:pPr>
              <a:r>
                <a:rPr lang="en-US" sz="8375" b="1">
                  <a:solidFill>
                    <a:srgbClr val="F2F0F4"/>
                  </a:solidFill>
                  <a:latin typeface="Montserrat Bold" panose="00000800000000000000"/>
                  <a:ea typeface="Montserrat Bold" panose="00000800000000000000"/>
                  <a:cs typeface="Montserrat Bold" panose="00000800000000000000"/>
                  <a:sym typeface="Montserrat Bold" panose="00000800000000000000"/>
                </a:rPr>
                <a:t>Introduction</a:t>
              </a:r>
              <a:endParaRPr lang="en-US" sz="8375" b="1">
                <a:solidFill>
                  <a:srgbClr val="F2F0F4"/>
                </a:solidFill>
                <a:latin typeface="Montserrat Bold" panose="00000800000000000000"/>
                <a:ea typeface="Montserrat Bold" panose="00000800000000000000"/>
                <a:cs typeface="Montserrat Bold" panose="00000800000000000000"/>
                <a:sym typeface="Montserrat Bold" panose="00000800000000000000"/>
              </a:endParaRPr>
            </a:p>
          </p:txBody>
        </p:sp>
      </p:grpSp>
      <p:grpSp>
        <p:nvGrpSpPr>
          <p:cNvPr id="12" name="Group 12"/>
          <p:cNvGrpSpPr/>
          <p:nvPr/>
        </p:nvGrpSpPr>
        <p:grpSpPr>
          <a:xfrm>
            <a:off x="1080046" y="4188767"/>
            <a:ext cx="16127909" cy="3703141"/>
            <a:chOff x="0" y="0"/>
            <a:chExt cx="21503878" cy="4937522"/>
          </a:xfrm>
        </p:grpSpPr>
        <p:sp>
          <p:nvSpPr>
            <p:cNvPr id="13" name="Freeform 13"/>
            <p:cNvSpPr/>
            <p:nvPr/>
          </p:nvSpPr>
          <p:spPr>
            <a:xfrm>
              <a:off x="0" y="0"/>
              <a:ext cx="21503878" cy="4937522"/>
            </a:xfrm>
            <a:custGeom>
              <a:avLst/>
              <a:gdLst/>
              <a:ahLst/>
              <a:cxnLst/>
              <a:rect l="l" t="t" r="r" b="b"/>
              <a:pathLst>
                <a:path w="21503878" h="4937522">
                  <a:moveTo>
                    <a:pt x="0" y="0"/>
                  </a:moveTo>
                  <a:lnTo>
                    <a:pt x="21503878" y="0"/>
                  </a:lnTo>
                  <a:lnTo>
                    <a:pt x="21503878" y="4937522"/>
                  </a:lnTo>
                  <a:lnTo>
                    <a:pt x="0" y="4937522"/>
                  </a:lnTo>
                  <a:close/>
                </a:path>
              </a:pathLst>
            </a:custGeom>
            <a:solidFill>
              <a:srgbClr val="000000">
                <a:alpha val="0"/>
              </a:srgbClr>
            </a:solidFill>
          </p:spPr>
        </p:sp>
        <p:sp>
          <p:nvSpPr>
            <p:cNvPr id="14" name="TextBox 14"/>
            <p:cNvSpPr txBox="1"/>
            <p:nvPr/>
          </p:nvSpPr>
          <p:spPr>
            <a:xfrm>
              <a:off x="0" y="-123825"/>
              <a:ext cx="21503878" cy="5061347"/>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The "</a:t>
              </a:r>
              <a:r>
                <a:rPr lang="en-US" sz="3000" b="1">
                  <a:solidFill>
                    <a:srgbClr val="DCD7E5"/>
                  </a:solidFill>
                  <a:latin typeface="Heebo Bold" panose="00000800000000000000"/>
                  <a:ea typeface="Heebo Bold" panose="00000800000000000000"/>
                  <a:cs typeface="Heebo Bold" panose="00000800000000000000"/>
                  <a:sym typeface="Heebo Bold" panose="00000800000000000000"/>
                </a:rPr>
                <a:t>Gesture-to-Text and Speech System</a:t>
              </a:r>
              <a:r>
                <a:rPr lang="en-US" sz="3000">
                  <a:solidFill>
                    <a:srgbClr val="DCD7E5"/>
                  </a:solidFill>
                  <a:latin typeface="Heebo Light"/>
                  <a:ea typeface="Heebo Light"/>
                  <a:cs typeface="Heebo Light"/>
                  <a:sym typeface="Heebo Light"/>
                </a:rPr>
                <a:t>" is a smart tool that helps people who use sign language talk to those who don’t understand it. It uses powerful technology like AI (Artificial Intelligence), computer vision (which helps the system see and understand hand movements), and wearable devices to turn sign language into text and spoken words instantly. This makes communication easier and more inclusive in places like schools, hospitals, offices, and public areas.</a:t>
              </a:r>
              <a:endParaRPr lang="en-US" sz="3000">
                <a:solidFill>
                  <a:srgbClr val="DCD7E5"/>
                </a:solidFill>
                <a:latin typeface="Heebo Light"/>
                <a:ea typeface="Heebo Light"/>
                <a:cs typeface="Heebo Light"/>
                <a:sym typeface="Heebo Light"/>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sp>
        <p:nvSpPr>
          <p:cNvPr id="5" name="Freeform 5" descr="preencoded.png">
            <a:hlinkClick r:id="rId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3"/>
            <a:stretch>
              <a:fillRect/>
            </a:stretch>
          </a:blipFill>
        </p:spPr>
      </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63922"/>
              </a:srgbClr>
            </a:solidFill>
          </p:spPr>
        </p:sp>
      </p:grpSp>
      <p:grpSp>
        <p:nvGrpSpPr>
          <p:cNvPr id="9" name="Group 9"/>
          <p:cNvGrpSpPr/>
          <p:nvPr/>
        </p:nvGrpSpPr>
        <p:grpSpPr>
          <a:xfrm>
            <a:off x="1080046" y="1306999"/>
            <a:ext cx="14084300" cy="985996"/>
            <a:chOff x="0" y="-28787"/>
            <a:chExt cx="18779066" cy="1314662"/>
          </a:xfrm>
        </p:grpSpPr>
        <p:sp>
          <p:nvSpPr>
            <p:cNvPr id="10" name="Freeform 10"/>
            <p:cNvSpPr/>
            <p:nvPr/>
          </p:nvSpPr>
          <p:spPr>
            <a:xfrm>
              <a:off x="0" y="0"/>
              <a:ext cx="14600437" cy="1285875"/>
            </a:xfrm>
            <a:custGeom>
              <a:avLst/>
              <a:gdLst/>
              <a:ahLst/>
              <a:cxnLst/>
              <a:rect l="l" t="t" r="r" b="b"/>
              <a:pathLst>
                <a:path w="14600437" h="1285875">
                  <a:moveTo>
                    <a:pt x="0" y="0"/>
                  </a:moveTo>
                  <a:lnTo>
                    <a:pt x="14600437" y="0"/>
                  </a:lnTo>
                  <a:lnTo>
                    <a:pt x="14600437" y="1285875"/>
                  </a:lnTo>
                  <a:lnTo>
                    <a:pt x="0" y="1285875"/>
                  </a:lnTo>
                  <a:close/>
                </a:path>
              </a:pathLst>
            </a:custGeom>
            <a:solidFill>
              <a:srgbClr val="000000">
                <a:alpha val="0"/>
              </a:srgbClr>
            </a:solidFill>
          </p:spPr>
        </p:sp>
        <p:sp>
          <p:nvSpPr>
            <p:cNvPr id="11" name="TextBox 11"/>
            <p:cNvSpPr txBox="1"/>
            <p:nvPr/>
          </p:nvSpPr>
          <p:spPr>
            <a:xfrm>
              <a:off x="0" y="-28787"/>
              <a:ext cx="18779066" cy="1314027"/>
            </a:xfrm>
            <a:prstGeom prst="rect">
              <a:avLst/>
            </a:prstGeom>
          </p:spPr>
          <p:txBody>
            <a:bodyPr lIns="0" tIns="0" rIns="0" bIns="0" rtlCol="0" anchor="t"/>
            <a:lstStyle/>
            <a:p>
              <a:pPr algn="l">
                <a:lnSpc>
                  <a:spcPts val="7560"/>
                </a:lnSpc>
              </a:pPr>
              <a:r>
                <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rPr>
                <a:t>Objectives</a:t>
              </a:r>
              <a:endPar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endParaRPr>
            </a:p>
          </p:txBody>
        </p:sp>
      </p:grpSp>
      <p:grpSp>
        <p:nvGrpSpPr>
          <p:cNvPr id="12" name="Group 12"/>
          <p:cNvGrpSpPr/>
          <p:nvPr/>
        </p:nvGrpSpPr>
        <p:grpSpPr>
          <a:xfrm>
            <a:off x="1080046" y="2755850"/>
            <a:ext cx="16127909" cy="1234380"/>
            <a:chOff x="0" y="0"/>
            <a:chExt cx="21503878" cy="1645840"/>
          </a:xfrm>
        </p:grpSpPr>
        <p:sp>
          <p:nvSpPr>
            <p:cNvPr id="13" name="Freeform 13"/>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14" name="TextBox 14"/>
            <p:cNvSpPr txBox="1"/>
            <p:nvPr/>
          </p:nvSpPr>
          <p:spPr>
            <a:xfrm>
              <a:off x="0" y="-123825"/>
              <a:ext cx="21503878" cy="1769665"/>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 Accurately recognize sign language movements using a camera Translate hand movements into text and spoken language in real-time.</a:t>
              </a:r>
              <a:endParaRPr lang="en-US" sz="3000">
                <a:solidFill>
                  <a:srgbClr val="DCD7E5"/>
                </a:solidFill>
                <a:latin typeface="Heebo Light"/>
                <a:ea typeface="Heebo Light"/>
                <a:cs typeface="Heebo Light"/>
                <a:sym typeface="Heebo Light"/>
              </a:endParaRPr>
            </a:p>
          </p:txBody>
        </p:sp>
      </p:grpSp>
      <p:grpSp>
        <p:nvGrpSpPr>
          <p:cNvPr id="15" name="Group 15"/>
          <p:cNvGrpSpPr/>
          <p:nvPr/>
        </p:nvGrpSpPr>
        <p:grpSpPr>
          <a:xfrm>
            <a:off x="1080046" y="4337297"/>
            <a:ext cx="16127909" cy="1234380"/>
            <a:chOff x="0" y="0"/>
            <a:chExt cx="21503878" cy="1645840"/>
          </a:xfrm>
        </p:grpSpPr>
        <p:sp>
          <p:nvSpPr>
            <p:cNvPr id="16" name="Freeform 16"/>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17" name="TextBox 17"/>
            <p:cNvSpPr txBox="1"/>
            <p:nvPr/>
          </p:nvSpPr>
          <p:spPr>
            <a:xfrm>
              <a:off x="0" y="-123825"/>
              <a:ext cx="21503878" cy="1769665"/>
            </a:xfrm>
            <a:prstGeom prst="rect">
              <a:avLst/>
            </a:prstGeom>
          </p:spPr>
          <p:txBody>
            <a:bodyPr lIns="0" tIns="0" rIns="0" bIns="0" rtlCol="0" anchor="t"/>
            <a:lstStyle/>
            <a:p>
              <a:pPr algn="l">
                <a:lnSpc>
                  <a:spcPts val="4810"/>
                </a:lnSpc>
              </a:pPr>
              <a:r>
                <a:rPr lang="en-US" sz="3000" i="1">
                  <a:solidFill>
                    <a:srgbClr val="DCD7E5"/>
                  </a:solidFill>
                  <a:latin typeface="Heebo Light"/>
                  <a:ea typeface="Heebo Light"/>
                  <a:cs typeface="Heebo Light"/>
                  <a:sym typeface="Heebo Light"/>
                </a:rPr>
                <a:t>Example:</a:t>
              </a:r>
              <a:r>
                <a:rPr lang="en-US" sz="3000">
                  <a:solidFill>
                    <a:srgbClr val="DCD7E5"/>
                  </a:solidFill>
                  <a:latin typeface="Heebo Light"/>
                  <a:ea typeface="Heebo Light"/>
                  <a:cs typeface="Heebo Light"/>
                  <a:sym typeface="Heebo Light"/>
                </a:rPr>
                <a:t> If someone signs "Hello," the system will immediately say "Hello" out loud or show it as text on the screen.</a:t>
              </a:r>
              <a:endParaRPr lang="en-US" sz="3000">
                <a:solidFill>
                  <a:srgbClr val="DCD7E5"/>
                </a:solidFill>
                <a:latin typeface="Heebo Light"/>
                <a:ea typeface="Heebo Light"/>
                <a:cs typeface="Heebo Light"/>
                <a:sym typeface="Heebo Light"/>
              </a:endParaRPr>
            </a:p>
          </p:txBody>
        </p:sp>
      </p:grpSp>
      <p:grpSp>
        <p:nvGrpSpPr>
          <p:cNvPr id="18" name="Group 18"/>
          <p:cNvGrpSpPr/>
          <p:nvPr/>
        </p:nvGrpSpPr>
        <p:grpSpPr>
          <a:xfrm>
            <a:off x="1080046" y="5918746"/>
            <a:ext cx="16127909" cy="1234380"/>
            <a:chOff x="0" y="0"/>
            <a:chExt cx="21503878" cy="1645840"/>
          </a:xfrm>
        </p:grpSpPr>
        <p:sp>
          <p:nvSpPr>
            <p:cNvPr id="19" name="Freeform 19"/>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20" name="TextBox 20"/>
            <p:cNvSpPr txBox="1"/>
            <p:nvPr/>
          </p:nvSpPr>
          <p:spPr>
            <a:xfrm>
              <a:off x="0" y="-123825"/>
              <a:ext cx="21503878" cy="1769665"/>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 The system would enhance the accessibility of deaf and hard-of-hearing people to communicate easily in     different environments.</a:t>
              </a:r>
              <a:endParaRPr lang="en-US" sz="3000">
                <a:solidFill>
                  <a:srgbClr val="DCD7E5"/>
                </a:solidFill>
                <a:latin typeface="Heebo Light"/>
                <a:ea typeface="Heebo Light"/>
                <a:cs typeface="Heebo Light"/>
                <a:sym typeface="Heebo Light"/>
              </a:endParaRPr>
            </a:p>
          </p:txBody>
        </p:sp>
      </p:grpSp>
      <p:grpSp>
        <p:nvGrpSpPr>
          <p:cNvPr id="21" name="Group 21"/>
          <p:cNvGrpSpPr/>
          <p:nvPr/>
        </p:nvGrpSpPr>
        <p:grpSpPr>
          <a:xfrm>
            <a:off x="1080046" y="7500194"/>
            <a:ext cx="16127909" cy="617190"/>
            <a:chOff x="0" y="0"/>
            <a:chExt cx="21503878" cy="822920"/>
          </a:xfrm>
        </p:grpSpPr>
        <p:sp>
          <p:nvSpPr>
            <p:cNvPr id="22" name="Freeform 22"/>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23" name="TextBox 23"/>
            <p:cNvSpPr txBox="1"/>
            <p:nvPr/>
          </p:nvSpPr>
          <p:spPr>
            <a:xfrm>
              <a:off x="0" y="-123825"/>
              <a:ext cx="21503878" cy="946745"/>
            </a:xfrm>
            <a:prstGeom prst="rect">
              <a:avLst/>
            </a:prstGeom>
          </p:spPr>
          <p:txBody>
            <a:bodyPr lIns="0" tIns="0" rIns="0" bIns="0" rtlCol="0" anchor="t"/>
            <a:lstStyle/>
            <a:p>
              <a:pPr algn="l">
                <a:lnSpc>
                  <a:spcPts val="4810"/>
                </a:lnSpc>
              </a:pPr>
              <a:r>
                <a:rPr lang="en-US" sz="3000">
                  <a:solidFill>
                    <a:srgbClr val="DCD7E5"/>
                  </a:solidFill>
                  <a:latin typeface="Heebo Light"/>
                  <a:ea typeface="Heebo Light"/>
                  <a:cs typeface="Heebo Light"/>
                  <a:sym typeface="Heebo Light"/>
                </a:rPr>
                <a:t>•  Provide a user-friendly and portable tool for daily communication.</a:t>
              </a:r>
              <a:endParaRPr lang="en-US" sz="3000">
                <a:solidFill>
                  <a:srgbClr val="DCD7E5"/>
                </a:solidFill>
                <a:latin typeface="Heebo Light"/>
                <a:ea typeface="Heebo Light"/>
                <a:cs typeface="Heebo Light"/>
                <a:sym typeface="Heebo 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7620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80046" y="1151185"/>
            <a:ext cx="16127909" cy="1928812"/>
            <a:chOff x="0" y="0"/>
            <a:chExt cx="21503878" cy="2571750"/>
          </a:xfrm>
        </p:grpSpPr>
        <p:sp>
          <p:nvSpPr>
            <p:cNvPr id="6" name="Freeform 6"/>
            <p:cNvSpPr/>
            <p:nvPr/>
          </p:nvSpPr>
          <p:spPr>
            <a:xfrm>
              <a:off x="0" y="0"/>
              <a:ext cx="21503878" cy="2571750"/>
            </a:xfrm>
            <a:custGeom>
              <a:avLst/>
              <a:gdLst/>
              <a:ahLst/>
              <a:cxnLst/>
              <a:rect l="l" t="t" r="r" b="b"/>
              <a:pathLst>
                <a:path w="21503878" h="2571750">
                  <a:moveTo>
                    <a:pt x="0" y="0"/>
                  </a:moveTo>
                  <a:lnTo>
                    <a:pt x="21503878" y="0"/>
                  </a:lnTo>
                  <a:lnTo>
                    <a:pt x="21503878" y="2571750"/>
                  </a:lnTo>
                  <a:lnTo>
                    <a:pt x="0" y="2571750"/>
                  </a:lnTo>
                  <a:close/>
                </a:path>
              </a:pathLst>
            </a:custGeom>
            <a:solidFill>
              <a:srgbClr val="000000">
                <a:alpha val="0"/>
              </a:srgbClr>
            </a:solidFill>
          </p:spPr>
        </p:sp>
        <p:sp>
          <p:nvSpPr>
            <p:cNvPr id="7" name="TextBox 7"/>
            <p:cNvSpPr txBox="1"/>
            <p:nvPr/>
          </p:nvSpPr>
          <p:spPr>
            <a:xfrm>
              <a:off x="0" y="-28575"/>
              <a:ext cx="21503878" cy="2600325"/>
            </a:xfrm>
            <a:prstGeom prst="rect">
              <a:avLst/>
            </a:prstGeom>
          </p:spPr>
          <p:txBody>
            <a:bodyPr lIns="0" tIns="0" rIns="0" bIns="0" rtlCol="0" anchor="t"/>
            <a:lstStyle/>
            <a:p>
              <a:pPr algn="l">
                <a:lnSpc>
                  <a:spcPts val="7560"/>
                </a:lnSpc>
              </a:pPr>
              <a:r>
                <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rPr>
                <a:t>Algorithms Commonly Used in Gesture Recognition Systems:</a:t>
              </a:r>
              <a:endPar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endParaRPr>
            </a:p>
          </p:txBody>
        </p:sp>
      </p:grpSp>
      <p:grpSp>
        <p:nvGrpSpPr>
          <p:cNvPr id="8" name="Group 8"/>
          <p:cNvGrpSpPr/>
          <p:nvPr/>
        </p:nvGrpSpPr>
        <p:grpSpPr>
          <a:xfrm>
            <a:off x="1080046" y="3697189"/>
            <a:ext cx="16127909" cy="617190"/>
            <a:chOff x="0" y="0"/>
            <a:chExt cx="21503878" cy="822920"/>
          </a:xfrm>
        </p:grpSpPr>
        <p:sp>
          <p:nvSpPr>
            <p:cNvPr id="9" name="Freeform 9"/>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0" name="TextBox 10"/>
            <p:cNvSpPr txBox="1"/>
            <p:nvPr/>
          </p:nvSpPr>
          <p:spPr>
            <a:xfrm>
              <a:off x="0" y="-123825"/>
              <a:ext cx="21503878" cy="946745"/>
            </a:xfrm>
            <a:prstGeom prst="rect">
              <a:avLst/>
            </a:prstGeom>
          </p:spPr>
          <p:txBody>
            <a:bodyPr lIns="0" tIns="0" rIns="0" bIns="0" rtlCol="0" anchor="t"/>
            <a:lstStyle/>
            <a:p>
              <a:pPr algn="l">
                <a:lnSpc>
                  <a:spcPts val="4810"/>
                </a:lnSpc>
              </a:pPr>
              <a:r>
                <a:rPr lang="en-US" sz="3000" dirty="0">
                  <a:solidFill>
                    <a:srgbClr val="DCD7E5"/>
                  </a:solidFill>
                  <a:latin typeface="Heebo Light"/>
                  <a:ea typeface="Heebo Light"/>
                  <a:cs typeface="Heebo Light"/>
                  <a:sym typeface="Heebo Light"/>
                </a:rPr>
                <a:t>1.Hand Detection and Tracking:</a:t>
              </a:r>
              <a:endParaRPr lang="en-US" sz="3000" dirty="0">
                <a:solidFill>
                  <a:srgbClr val="DCD7E5"/>
                </a:solidFill>
                <a:latin typeface="Heebo Light"/>
                <a:ea typeface="Heebo Light"/>
                <a:cs typeface="Heebo Light"/>
                <a:sym typeface="Heebo Light"/>
              </a:endParaRPr>
            </a:p>
          </p:txBody>
        </p:sp>
      </p:grpSp>
      <p:grpSp>
        <p:nvGrpSpPr>
          <p:cNvPr id="11" name="Group 11"/>
          <p:cNvGrpSpPr/>
          <p:nvPr/>
        </p:nvGrpSpPr>
        <p:grpSpPr>
          <a:xfrm>
            <a:off x="1080046" y="4661446"/>
            <a:ext cx="16127909" cy="617190"/>
            <a:chOff x="0" y="0"/>
            <a:chExt cx="21503878" cy="822920"/>
          </a:xfrm>
        </p:grpSpPr>
        <p:sp>
          <p:nvSpPr>
            <p:cNvPr id="12" name="Freeform 12"/>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3" name="TextBox 13"/>
            <p:cNvSpPr txBox="1"/>
            <p:nvPr/>
          </p:nvSpPr>
          <p:spPr>
            <a:xfrm>
              <a:off x="0" y="-123825"/>
              <a:ext cx="21503878" cy="946745"/>
            </a:xfrm>
            <a:prstGeom prst="rect">
              <a:avLst/>
            </a:prstGeom>
          </p:spPr>
          <p:txBody>
            <a:bodyPr lIns="0" tIns="0" rIns="0" bIns="0" rtlCol="0" anchor="t"/>
            <a:lstStyle/>
            <a:p>
              <a:pPr algn="l">
                <a:lnSpc>
                  <a:spcPts val="4810"/>
                </a:lnSpc>
              </a:pPr>
              <a:r>
                <a:rPr lang="en-US" sz="3000" b="1">
                  <a:solidFill>
                    <a:srgbClr val="DCD7E5"/>
                  </a:solidFill>
                  <a:latin typeface="Heebo Bold" panose="00000800000000000000"/>
                  <a:ea typeface="Heebo Bold" panose="00000800000000000000"/>
                  <a:cs typeface="Heebo Bold" panose="00000800000000000000"/>
                  <a:sym typeface="Heebo Bold" panose="00000800000000000000"/>
                </a:rPr>
                <a:t>Algorithm</a:t>
              </a:r>
              <a:r>
                <a:rPr lang="en-US" sz="3000">
                  <a:solidFill>
                    <a:srgbClr val="DCD7E5"/>
                  </a:solidFill>
                  <a:latin typeface="Heebo Light"/>
                  <a:ea typeface="Heebo Light"/>
                  <a:cs typeface="Heebo Light"/>
                  <a:sym typeface="Heebo Light"/>
                </a:rPr>
                <a:t>: MediaPipe Hands</a:t>
              </a:r>
              <a:endParaRPr lang="en-US" sz="3000">
                <a:solidFill>
                  <a:srgbClr val="DCD7E5"/>
                </a:solidFill>
                <a:latin typeface="Heebo Light"/>
                <a:ea typeface="Heebo Light"/>
                <a:cs typeface="Heebo Light"/>
                <a:sym typeface="Heebo Light"/>
              </a:endParaRPr>
            </a:p>
          </p:txBody>
        </p:sp>
      </p:grpSp>
      <p:grpSp>
        <p:nvGrpSpPr>
          <p:cNvPr id="14" name="Group 14"/>
          <p:cNvGrpSpPr/>
          <p:nvPr/>
        </p:nvGrpSpPr>
        <p:grpSpPr>
          <a:xfrm>
            <a:off x="1080046" y="5625704"/>
            <a:ext cx="16127909" cy="617190"/>
            <a:chOff x="0" y="0"/>
            <a:chExt cx="21503878" cy="822920"/>
          </a:xfrm>
        </p:grpSpPr>
        <p:sp>
          <p:nvSpPr>
            <p:cNvPr id="15" name="Freeform 15"/>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6" name="TextBox 16"/>
            <p:cNvSpPr txBox="1"/>
            <p:nvPr/>
          </p:nvSpPr>
          <p:spPr>
            <a:xfrm>
              <a:off x="0" y="-123825"/>
              <a:ext cx="21503878" cy="946745"/>
            </a:xfrm>
            <a:prstGeom prst="rect">
              <a:avLst/>
            </a:prstGeom>
          </p:spPr>
          <p:txBody>
            <a:bodyPr lIns="0" tIns="0" rIns="0" bIns="0" rtlCol="0" anchor="t"/>
            <a:lstStyle/>
            <a:p>
              <a:pPr algn="l">
                <a:lnSpc>
                  <a:spcPts val="4810"/>
                </a:lnSpc>
              </a:pPr>
              <a:r>
                <a:rPr lang="en-US" sz="3000" dirty="0">
                  <a:solidFill>
                    <a:srgbClr val="DCD7E5"/>
                  </a:solidFill>
                  <a:latin typeface="Heebo Light"/>
                  <a:ea typeface="Heebo Light"/>
                  <a:cs typeface="Heebo Light"/>
                  <a:sym typeface="Heebo Light"/>
                </a:rPr>
                <a:t>2</a:t>
              </a:r>
              <a:r>
                <a:rPr lang="en-US" sz="3000" dirty="0">
                  <a:solidFill>
                    <a:schemeClr val="bg1">
                      <a:lumMod val="75000"/>
                    </a:schemeClr>
                  </a:solidFill>
                  <a:latin typeface="Heebo Light"/>
                  <a:ea typeface="Heebo Light"/>
                  <a:cs typeface="Heebo Light"/>
                  <a:sym typeface="Heebo Light"/>
                </a:rPr>
                <a:t>. </a:t>
              </a:r>
              <a:r>
                <a:rPr lang="en-IN" sz="3200" dirty="0">
                  <a:solidFill>
                    <a:schemeClr val="tx1">
                      <a:lumMod val="95000"/>
                    </a:schemeClr>
                  </a:solidFill>
                  <a:latin typeface="HP Simplified Light" panose="020B0404020204020204" charset="0"/>
                  <a:cs typeface="HP Simplified Light" panose="020B0404020204020204" charset="0"/>
                </a:rPr>
                <a:t>Gesture Recognition</a:t>
              </a:r>
              <a:r>
                <a:rPr lang="en-US" sz="3200" dirty="0">
                  <a:solidFill>
                    <a:schemeClr val="tx1">
                      <a:lumMod val="95000"/>
                    </a:schemeClr>
                  </a:solidFill>
                  <a:latin typeface="HP Simplified Light" panose="020B0404020204020204" charset="0"/>
                  <a:ea typeface="Heebo Light"/>
                  <a:cs typeface="HP Simplified Light" panose="020B0404020204020204" charset="0"/>
                  <a:sym typeface="Heebo Light"/>
                </a:rPr>
                <a:t>:</a:t>
              </a:r>
              <a:endParaRPr lang="en-US" sz="3200" dirty="0">
                <a:solidFill>
                  <a:schemeClr val="tx1">
                    <a:lumMod val="95000"/>
                  </a:schemeClr>
                </a:solidFill>
                <a:latin typeface="HP Simplified Light" panose="020B0404020204020204" charset="0"/>
                <a:ea typeface="Heebo Light"/>
                <a:cs typeface="HP Simplified Light" panose="020B0404020204020204" charset="0"/>
                <a:sym typeface="Heebo Light"/>
              </a:endParaRPr>
            </a:p>
          </p:txBody>
        </p:sp>
      </p:grpSp>
      <p:grpSp>
        <p:nvGrpSpPr>
          <p:cNvPr id="17" name="Group 17"/>
          <p:cNvGrpSpPr/>
          <p:nvPr/>
        </p:nvGrpSpPr>
        <p:grpSpPr>
          <a:xfrm>
            <a:off x="1080046" y="6589960"/>
            <a:ext cx="16127909" cy="617190"/>
            <a:chOff x="0" y="0"/>
            <a:chExt cx="21503878" cy="822920"/>
          </a:xfrm>
        </p:grpSpPr>
        <p:sp>
          <p:nvSpPr>
            <p:cNvPr id="18" name="Freeform 18"/>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txBody>
            <a:bodyPr/>
            <a:lstStyle/>
            <a:p>
              <a:endParaRPr lang="en-IN" dirty="0"/>
            </a:p>
          </p:txBody>
        </p:sp>
        <p:sp>
          <p:nvSpPr>
            <p:cNvPr id="19" name="TextBox 19"/>
            <p:cNvSpPr txBox="1"/>
            <p:nvPr/>
          </p:nvSpPr>
          <p:spPr>
            <a:xfrm>
              <a:off x="0" y="-123825"/>
              <a:ext cx="21503878" cy="946745"/>
            </a:xfrm>
            <a:prstGeom prst="rect">
              <a:avLst/>
            </a:prstGeom>
          </p:spPr>
          <p:txBody>
            <a:bodyPr lIns="0" tIns="0" rIns="0" bIns="0" rtlCol="0" anchor="t"/>
            <a:lstStyle/>
            <a:p>
              <a:pPr algn="l">
                <a:lnSpc>
                  <a:spcPts val="4810"/>
                </a:lnSpc>
              </a:pPr>
              <a:r>
                <a:rPr lang="en-US" sz="3000" b="1" dirty="0">
                  <a:solidFill>
                    <a:srgbClr val="DCD7E5"/>
                  </a:solidFill>
                  <a:latin typeface="Heebo Bold" panose="00000800000000000000"/>
                  <a:ea typeface="Heebo Bold" panose="00000800000000000000"/>
                  <a:cs typeface="Heebo Bold" panose="00000800000000000000"/>
                  <a:sym typeface="Heebo Bold" panose="00000800000000000000"/>
                </a:rPr>
                <a:t>Algorithm</a:t>
              </a:r>
              <a:r>
                <a:rPr lang="en-US" sz="3000" dirty="0">
                  <a:solidFill>
                    <a:srgbClr val="DCD7E5"/>
                  </a:solidFill>
                  <a:latin typeface="Heebo Light"/>
                  <a:ea typeface="Heebo Light"/>
                  <a:cs typeface="Heebo Light"/>
                  <a:sym typeface="Heebo Light"/>
                </a:rPr>
                <a:t>: CNN (Convolutional Neural Network)</a:t>
              </a:r>
              <a:endParaRPr lang="en-US" sz="3000" dirty="0">
                <a:solidFill>
                  <a:srgbClr val="DCD7E5"/>
                </a:solidFill>
                <a:latin typeface="Heebo Light"/>
                <a:ea typeface="Heebo Light"/>
                <a:cs typeface="Heebo Light"/>
                <a:sym typeface="Heebo Light"/>
              </a:endParaRPr>
            </a:p>
            <a:p>
              <a:pPr algn="l">
                <a:lnSpc>
                  <a:spcPts val="4810"/>
                </a:lnSpc>
              </a:pPr>
              <a:endParaRPr lang="en-US" sz="3000" dirty="0">
                <a:solidFill>
                  <a:srgbClr val="DCD7E5"/>
                </a:solidFill>
                <a:latin typeface="Heebo Light"/>
                <a:ea typeface="Heebo Light"/>
                <a:cs typeface="Heebo Light"/>
                <a:sym typeface="Heebo Light"/>
              </a:endParaRPr>
            </a:p>
            <a:p>
              <a:pPr algn="l">
                <a:lnSpc>
                  <a:spcPts val="4810"/>
                </a:lnSpc>
              </a:pPr>
              <a:endParaRPr lang="en-US" sz="3000" dirty="0">
                <a:solidFill>
                  <a:srgbClr val="DCD7E5"/>
                </a:solidFill>
                <a:latin typeface="Heebo Light"/>
                <a:ea typeface="Heebo Light"/>
                <a:cs typeface="Heebo Light"/>
                <a:sym typeface="Heebo Light"/>
              </a:endParaRPr>
            </a:p>
          </p:txBody>
        </p:sp>
      </p:grpSp>
      <p:grpSp>
        <p:nvGrpSpPr>
          <p:cNvPr id="20" name="Group 20"/>
          <p:cNvGrpSpPr/>
          <p:nvPr/>
        </p:nvGrpSpPr>
        <p:grpSpPr>
          <a:xfrm>
            <a:off x="1080046" y="7554217"/>
            <a:ext cx="16127909" cy="617190"/>
            <a:chOff x="0" y="0"/>
            <a:chExt cx="21503878" cy="822920"/>
          </a:xfrm>
        </p:grpSpPr>
        <p:sp>
          <p:nvSpPr>
            <p:cNvPr id="21" name="Freeform 21"/>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22" name="TextBox 22"/>
            <p:cNvSpPr txBox="1"/>
            <p:nvPr/>
          </p:nvSpPr>
          <p:spPr>
            <a:xfrm>
              <a:off x="0" y="-123825"/>
              <a:ext cx="21503878" cy="946745"/>
            </a:xfrm>
            <a:prstGeom prst="rect">
              <a:avLst/>
            </a:prstGeom>
          </p:spPr>
          <p:txBody>
            <a:bodyPr lIns="0" tIns="0" rIns="0" bIns="0" rtlCol="0" anchor="t"/>
            <a:lstStyle/>
            <a:p>
              <a:pPr algn="l">
                <a:lnSpc>
                  <a:spcPts val="4810"/>
                </a:lnSpc>
              </a:pPr>
              <a:r>
                <a:rPr lang="en-US" sz="3000" dirty="0">
                  <a:solidFill>
                    <a:srgbClr val="DCD7E5"/>
                  </a:solidFill>
                  <a:latin typeface="Heebo Light"/>
                  <a:ea typeface="Heebo Light"/>
                  <a:cs typeface="Heebo Light"/>
                  <a:sym typeface="Heebo Light"/>
                </a:rPr>
                <a:t>3. Text-to-Speech (TTS) Conversion:</a:t>
              </a:r>
              <a:endParaRPr lang="en-US" sz="3000" dirty="0">
                <a:solidFill>
                  <a:srgbClr val="DCD7E5"/>
                </a:solidFill>
                <a:latin typeface="Heebo Light"/>
                <a:ea typeface="Heebo Light"/>
                <a:cs typeface="Heebo Light"/>
                <a:sym typeface="Heebo Light"/>
              </a:endParaRPr>
            </a:p>
          </p:txBody>
        </p:sp>
      </p:grpSp>
      <p:grpSp>
        <p:nvGrpSpPr>
          <p:cNvPr id="23" name="Group 23"/>
          <p:cNvGrpSpPr/>
          <p:nvPr/>
        </p:nvGrpSpPr>
        <p:grpSpPr>
          <a:xfrm>
            <a:off x="1080046" y="8518475"/>
            <a:ext cx="16127909" cy="617190"/>
            <a:chOff x="0" y="0"/>
            <a:chExt cx="21503878" cy="822920"/>
          </a:xfrm>
        </p:grpSpPr>
        <p:sp>
          <p:nvSpPr>
            <p:cNvPr id="24" name="Freeform 24"/>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txBody>
            <a:bodyPr/>
            <a:lstStyle/>
            <a:p>
              <a:endParaRPr lang="en-IN" dirty="0"/>
            </a:p>
          </p:txBody>
        </p:sp>
        <p:sp>
          <p:nvSpPr>
            <p:cNvPr id="25" name="TextBox 25"/>
            <p:cNvSpPr txBox="1"/>
            <p:nvPr/>
          </p:nvSpPr>
          <p:spPr>
            <a:xfrm>
              <a:off x="0" y="-123825"/>
              <a:ext cx="21503878" cy="946745"/>
            </a:xfrm>
            <a:prstGeom prst="rect">
              <a:avLst/>
            </a:prstGeom>
          </p:spPr>
          <p:txBody>
            <a:bodyPr lIns="0" tIns="0" rIns="0" bIns="0" rtlCol="0" anchor="t"/>
            <a:lstStyle/>
            <a:p>
              <a:pPr algn="l">
                <a:lnSpc>
                  <a:spcPts val="4810"/>
                </a:lnSpc>
              </a:pPr>
              <a:r>
                <a:rPr lang="en-US" sz="3000" b="1" dirty="0">
                  <a:solidFill>
                    <a:srgbClr val="DCD7E5"/>
                  </a:solidFill>
                  <a:latin typeface="Heebo Bold" panose="00000800000000000000"/>
                  <a:ea typeface="Heebo Bold" panose="00000800000000000000"/>
                  <a:cs typeface="Heebo Bold" panose="00000800000000000000"/>
                  <a:sym typeface="Heebo Bold" panose="00000800000000000000"/>
                </a:rPr>
                <a:t>Algorithm</a:t>
              </a:r>
              <a:r>
                <a:rPr lang="en-US" sz="3000" dirty="0">
                  <a:solidFill>
                    <a:srgbClr val="DCD7E5"/>
                  </a:solidFill>
                  <a:latin typeface="Heebo Light"/>
                  <a:ea typeface="Heebo Light"/>
                  <a:cs typeface="Heebo Light"/>
                  <a:sym typeface="Heebo Light"/>
                </a:rPr>
                <a:t>: pyttsx3 library</a:t>
              </a:r>
              <a:endParaRPr lang="en-US" sz="3000" dirty="0">
                <a:solidFill>
                  <a:srgbClr val="DCD7E5"/>
                </a:solidFill>
                <a:latin typeface="Heebo Light"/>
                <a:ea typeface="Heebo Light"/>
                <a:cs typeface="Heebo Light"/>
                <a:sym typeface="Heebo Light"/>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sp>
        <p:nvSpPr>
          <p:cNvPr id="5" name="Freeform 5" descr="preencoded.png"/>
          <p:cNvSpPr/>
          <p:nvPr/>
        </p:nvSpPr>
        <p:spPr>
          <a:xfrm>
            <a:off x="936426" y="319199"/>
            <a:ext cx="15195460" cy="9232889"/>
          </a:xfrm>
          <a:custGeom>
            <a:avLst/>
            <a:gdLst/>
            <a:ahLst/>
            <a:cxnLst/>
            <a:rect l="l" t="t" r="r" b="b"/>
            <a:pathLst>
              <a:path w="15195460" h="9232889">
                <a:moveTo>
                  <a:pt x="0" y="0"/>
                </a:moveTo>
                <a:lnTo>
                  <a:pt x="15195460" y="0"/>
                </a:lnTo>
                <a:lnTo>
                  <a:pt x="15195460" y="9232889"/>
                </a:lnTo>
                <a:lnTo>
                  <a:pt x="0" y="9232889"/>
                </a:lnTo>
                <a:lnTo>
                  <a:pt x="0" y="0"/>
                </a:lnTo>
                <a:close/>
              </a:path>
            </a:pathLst>
          </a:custGeom>
          <a:blipFill>
            <a:blip r:embed="rId2"/>
            <a:stretch>
              <a:fillRect t="-39" b="-39"/>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80046" y="1066439"/>
            <a:ext cx="14054455" cy="1369695"/>
            <a:chOff x="0" y="-28787"/>
            <a:chExt cx="18739274" cy="1826260"/>
          </a:xfrm>
        </p:grpSpPr>
        <p:sp>
          <p:nvSpPr>
            <p:cNvPr id="6" name="Freeform 6"/>
            <p:cNvSpPr/>
            <p:nvPr/>
          </p:nvSpPr>
          <p:spPr>
            <a:xfrm>
              <a:off x="0" y="0"/>
              <a:ext cx="16055975" cy="1285875"/>
            </a:xfrm>
            <a:custGeom>
              <a:avLst/>
              <a:gdLst/>
              <a:ahLst/>
              <a:cxnLst/>
              <a:rect l="l" t="t" r="r" b="b"/>
              <a:pathLst>
                <a:path w="16055975" h="1285875">
                  <a:moveTo>
                    <a:pt x="0" y="0"/>
                  </a:moveTo>
                  <a:lnTo>
                    <a:pt x="16055975" y="0"/>
                  </a:lnTo>
                  <a:lnTo>
                    <a:pt x="16055975" y="1285875"/>
                  </a:lnTo>
                  <a:lnTo>
                    <a:pt x="0" y="1285875"/>
                  </a:lnTo>
                  <a:close/>
                </a:path>
              </a:pathLst>
            </a:custGeom>
            <a:solidFill>
              <a:srgbClr val="000000">
                <a:alpha val="0"/>
              </a:srgbClr>
            </a:solidFill>
          </p:spPr>
        </p:sp>
        <p:sp>
          <p:nvSpPr>
            <p:cNvPr id="7" name="TextBox 7"/>
            <p:cNvSpPr txBox="1"/>
            <p:nvPr/>
          </p:nvSpPr>
          <p:spPr>
            <a:xfrm>
              <a:off x="0" y="-28787"/>
              <a:ext cx="18739274" cy="1826260"/>
            </a:xfrm>
            <a:prstGeom prst="rect">
              <a:avLst/>
            </a:prstGeom>
          </p:spPr>
          <p:txBody>
            <a:bodyPr lIns="0" tIns="0" rIns="0" bIns="0" rtlCol="0" anchor="t"/>
            <a:lstStyle/>
            <a:p>
              <a:pPr algn="l">
                <a:lnSpc>
                  <a:spcPts val="7560"/>
                </a:lnSpc>
              </a:pPr>
              <a:r>
                <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rPr>
                <a:t>Scalability and Future Growth</a:t>
              </a:r>
              <a:endPar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endParaRPr>
            </a:p>
            <a:p>
              <a:pPr algn="l">
                <a:lnSpc>
                  <a:spcPts val="7560"/>
                </a:lnSpc>
              </a:pPr>
              <a:endPar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endParaRPr>
            </a:p>
          </p:txBody>
        </p:sp>
      </p:grpSp>
      <p:grpSp>
        <p:nvGrpSpPr>
          <p:cNvPr id="8" name="Group 8"/>
          <p:cNvGrpSpPr/>
          <p:nvPr/>
        </p:nvGrpSpPr>
        <p:grpSpPr>
          <a:xfrm>
            <a:off x="898205" y="2929397"/>
            <a:ext cx="16127909" cy="617190"/>
            <a:chOff x="0" y="0"/>
            <a:chExt cx="21503878" cy="822920"/>
          </a:xfrm>
        </p:grpSpPr>
        <p:sp>
          <p:nvSpPr>
            <p:cNvPr id="9" name="Freeform 9"/>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0" name="TextBox 10"/>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 Scale the system to incorporate full words and sentences as well as individual letters.</a:t>
              </a:r>
              <a:endParaRPr lang="en-US" sz="3000">
                <a:solidFill>
                  <a:srgbClr val="DCD7E5"/>
                </a:solidFill>
                <a:latin typeface="Heebo Light"/>
                <a:ea typeface="Heebo Light"/>
                <a:cs typeface="Heebo Light"/>
                <a:sym typeface="Heebo Light"/>
              </a:endParaRPr>
            </a:p>
          </p:txBody>
        </p:sp>
      </p:grpSp>
      <p:grpSp>
        <p:nvGrpSpPr>
          <p:cNvPr id="11" name="Group 11"/>
          <p:cNvGrpSpPr/>
          <p:nvPr/>
        </p:nvGrpSpPr>
        <p:grpSpPr>
          <a:xfrm>
            <a:off x="898205" y="3994141"/>
            <a:ext cx="16127909" cy="617190"/>
            <a:chOff x="0" y="0"/>
            <a:chExt cx="21503878" cy="822920"/>
          </a:xfrm>
        </p:grpSpPr>
        <p:sp>
          <p:nvSpPr>
            <p:cNvPr id="12" name="Freeform 12"/>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3" name="TextBox 13"/>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Improve AI models to recognize multiple sign languages (ASL, BSL, ISL, etc.).</a:t>
              </a:r>
              <a:endParaRPr lang="en-US" sz="3000">
                <a:solidFill>
                  <a:srgbClr val="DCD7E5"/>
                </a:solidFill>
                <a:latin typeface="Heebo Light"/>
                <a:ea typeface="Heebo Light"/>
                <a:cs typeface="Heebo Light"/>
                <a:sym typeface="Heebo Light"/>
              </a:endParaRPr>
            </a:p>
          </p:txBody>
        </p:sp>
      </p:grpSp>
      <p:grpSp>
        <p:nvGrpSpPr>
          <p:cNvPr id="14" name="Group 14"/>
          <p:cNvGrpSpPr/>
          <p:nvPr/>
        </p:nvGrpSpPr>
        <p:grpSpPr>
          <a:xfrm>
            <a:off x="898205" y="5301771"/>
            <a:ext cx="16127909" cy="1234380"/>
            <a:chOff x="0" y="0"/>
            <a:chExt cx="21503878" cy="1645840"/>
          </a:xfrm>
        </p:grpSpPr>
        <p:sp>
          <p:nvSpPr>
            <p:cNvPr id="15" name="Freeform 15"/>
            <p:cNvSpPr/>
            <p:nvPr/>
          </p:nvSpPr>
          <p:spPr>
            <a:xfrm>
              <a:off x="0" y="0"/>
              <a:ext cx="21503878" cy="1645840"/>
            </a:xfrm>
            <a:custGeom>
              <a:avLst/>
              <a:gdLst/>
              <a:ahLst/>
              <a:cxnLst/>
              <a:rect l="l" t="t" r="r" b="b"/>
              <a:pathLst>
                <a:path w="21503878" h="1645840">
                  <a:moveTo>
                    <a:pt x="0" y="0"/>
                  </a:moveTo>
                  <a:lnTo>
                    <a:pt x="21503878" y="0"/>
                  </a:lnTo>
                  <a:lnTo>
                    <a:pt x="21503878" y="1645840"/>
                  </a:lnTo>
                  <a:lnTo>
                    <a:pt x="0" y="1645840"/>
                  </a:lnTo>
                  <a:close/>
                </a:path>
              </a:pathLst>
            </a:custGeom>
            <a:solidFill>
              <a:srgbClr val="000000">
                <a:alpha val="0"/>
              </a:srgbClr>
            </a:solidFill>
          </p:spPr>
        </p:sp>
        <p:sp>
          <p:nvSpPr>
            <p:cNvPr id="16" name="TextBox 16"/>
            <p:cNvSpPr txBox="1"/>
            <p:nvPr/>
          </p:nvSpPr>
          <p:spPr>
            <a:xfrm>
              <a:off x="0" y="-28575"/>
              <a:ext cx="21503878" cy="167441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Develop it into a compatible form for Augmented Reality (AR) and Virtual Reality (VR) hardware for greater access</a:t>
              </a:r>
              <a:endParaRPr lang="en-US" sz="3000">
                <a:solidFill>
                  <a:srgbClr val="DCD7E5"/>
                </a:solidFill>
                <a:latin typeface="Heebo Light"/>
                <a:ea typeface="Heebo Light"/>
                <a:cs typeface="Heebo Light"/>
                <a:sym typeface="Heebo Ligh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80046" y="1155438"/>
            <a:ext cx="15492730" cy="1621155"/>
            <a:chOff x="0" y="-28787"/>
            <a:chExt cx="20656973" cy="2161541"/>
          </a:xfrm>
        </p:grpSpPr>
        <p:sp>
          <p:nvSpPr>
            <p:cNvPr id="6" name="Freeform 6"/>
            <p:cNvSpPr/>
            <p:nvPr/>
          </p:nvSpPr>
          <p:spPr>
            <a:xfrm>
              <a:off x="0" y="0"/>
              <a:ext cx="18588633" cy="1285875"/>
            </a:xfrm>
            <a:custGeom>
              <a:avLst/>
              <a:gdLst/>
              <a:ahLst/>
              <a:cxnLst/>
              <a:rect l="l" t="t" r="r" b="b"/>
              <a:pathLst>
                <a:path w="18588633" h="1285875">
                  <a:moveTo>
                    <a:pt x="0" y="0"/>
                  </a:moveTo>
                  <a:lnTo>
                    <a:pt x="18588633" y="0"/>
                  </a:lnTo>
                  <a:lnTo>
                    <a:pt x="18588633" y="1285875"/>
                  </a:lnTo>
                  <a:lnTo>
                    <a:pt x="0" y="1285875"/>
                  </a:lnTo>
                  <a:close/>
                </a:path>
              </a:pathLst>
            </a:custGeom>
            <a:solidFill>
              <a:srgbClr val="000000">
                <a:alpha val="0"/>
              </a:srgbClr>
            </a:solidFill>
          </p:spPr>
        </p:sp>
        <p:sp>
          <p:nvSpPr>
            <p:cNvPr id="7" name="TextBox 7"/>
            <p:cNvSpPr txBox="1"/>
            <p:nvPr/>
          </p:nvSpPr>
          <p:spPr>
            <a:xfrm>
              <a:off x="0" y="-28787"/>
              <a:ext cx="20656973" cy="2161541"/>
            </a:xfrm>
            <a:prstGeom prst="rect">
              <a:avLst/>
            </a:prstGeom>
          </p:spPr>
          <p:txBody>
            <a:bodyPr lIns="0" tIns="0" rIns="0" bIns="0" rtlCol="0" anchor="t"/>
            <a:lstStyle/>
            <a:p>
              <a:pPr algn="l">
                <a:lnSpc>
                  <a:spcPts val="7560"/>
                </a:lnSpc>
              </a:pPr>
              <a:r>
                <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rPr>
                <a:t>Flaws or Limitations of the System</a:t>
              </a:r>
              <a:endPar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endParaRPr>
            </a:p>
          </p:txBody>
        </p:sp>
      </p:grpSp>
      <p:grpSp>
        <p:nvGrpSpPr>
          <p:cNvPr id="8" name="Group 8"/>
          <p:cNvGrpSpPr/>
          <p:nvPr/>
        </p:nvGrpSpPr>
        <p:grpSpPr>
          <a:xfrm>
            <a:off x="1080046" y="2776510"/>
            <a:ext cx="16127909" cy="617190"/>
            <a:chOff x="0" y="0"/>
            <a:chExt cx="21503878" cy="822920"/>
          </a:xfrm>
        </p:grpSpPr>
        <p:sp>
          <p:nvSpPr>
            <p:cNvPr id="9" name="Freeform 9"/>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0" name="TextBox 10"/>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The system may get confused with similar or complicated gestures.</a:t>
              </a:r>
              <a:endParaRPr lang="en-US" sz="3000">
                <a:solidFill>
                  <a:srgbClr val="DCD7E5"/>
                </a:solidFill>
                <a:latin typeface="Heebo Light"/>
                <a:ea typeface="Heebo Light"/>
                <a:cs typeface="Heebo Light"/>
                <a:sym typeface="Heebo Light"/>
              </a:endParaRPr>
            </a:p>
          </p:txBody>
        </p:sp>
      </p:grpSp>
      <p:grpSp>
        <p:nvGrpSpPr>
          <p:cNvPr id="11" name="Group 11"/>
          <p:cNvGrpSpPr/>
          <p:nvPr/>
        </p:nvGrpSpPr>
        <p:grpSpPr>
          <a:xfrm>
            <a:off x="1080045" y="3835706"/>
            <a:ext cx="16127909" cy="617190"/>
            <a:chOff x="0" y="0"/>
            <a:chExt cx="21503878" cy="822920"/>
          </a:xfrm>
        </p:grpSpPr>
        <p:sp>
          <p:nvSpPr>
            <p:cNvPr id="12" name="Freeform 12"/>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3" name="TextBox 13"/>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There could be a small delay while converting gestures to text or speech.</a:t>
              </a:r>
              <a:endParaRPr lang="en-US" sz="3000">
                <a:solidFill>
                  <a:srgbClr val="DCD7E5"/>
                </a:solidFill>
                <a:latin typeface="Heebo Light"/>
                <a:ea typeface="Heebo Light"/>
                <a:cs typeface="Heebo Light"/>
                <a:sym typeface="Heebo Light"/>
              </a:endParaRPr>
            </a:p>
          </p:txBody>
        </p:sp>
      </p:grpSp>
      <p:grpSp>
        <p:nvGrpSpPr>
          <p:cNvPr id="14" name="Group 14"/>
          <p:cNvGrpSpPr/>
          <p:nvPr/>
        </p:nvGrpSpPr>
        <p:grpSpPr>
          <a:xfrm>
            <a:off x="1080046" y="4825928"/>
            <a:ext cx="16127909" cy="617190"/>
            <a:chOff x="0" y="0"/>
            <a:chExt cx="21503878" cy="822920"/>
          </a:xfrm>
        </p:grpSpPr>
        <p:sp>
          <p:nvSpPr>
            <p:cNvPr id="15" name="Freeform 15"/>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6" name="TextBox 16"/>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A camera or wearable device is required to detect gestures.</a:t>
              </a:r>
              <a:endParaRPr lang="en-US" sz="3000">
                <a:solidFill>
                  <a:srgbClr val="DCD7E5"/>
                </a:solidFill>
                <a:latin typeface="Heebo Light"/>
                <a:ea typeface="Heebo Light"/>
                <a:cs typeface="Heebo Light"/>
                <a:sym typeface="Heebo Light"/>
              </a:endParaRPr>
            </a:p>
          </p:txBody>
        </p:sp>
      </p:grpSp>
      <p:grpSp>
        <p:nvGrpSpPr>
          <p:cNvPr id="17" name="Group 17"/>
          <p:cNvGrpSpPr/>
          <p:nvPr/>
        </p:nvGrpSpPr>
        <p:grpSpPr>
          <a:xfrm>
            <a:off x="1080046" y="5787555"/>
            <a:ext cx="16127909" cy="617190"/>
            <a:chOff x="0" y="0"/>
            <a:chExt cx="21503878" cy="822920"/>
          </a:xfrm>
        </p:grpSpPr>
        <p:sp>
          <p:nvSpPr>
            <p:cNvPr id="18" name="Freeform 18"/>
            <p:cNvSpPr/>
            <p:nvPr/>
          </p:nvSpPr>
          <p:spPr>
            <a:xfrm>
              <a:off x="0" y="0"/>
              <a:ext cx="21503878" cy="822920"/>
            </a:xfrm>
            <a:custGeom>
              <a:avLst/>
              <a:gdLst/>
              <a:ahLst/>
              <a:cxnLst/>
              <a:rect l="l" t="t" r="r" b="b"/>
              <a:pathLst>
                <a:path w="21503878" h="822920">
                  <a:moveTo>
                    <a:pt x="0" y="0"/>
                  </a:moveTo>
                  <a:lnTo>
                    <a:pt x="21503878" y="0"/>
                  </a:lnTo>
                  <a:lnTo>
                    <a:pt x="21503878" y="822920"/>
                  </a:lnTo>
                  <a:lnTo>
                    <a:pt x="0" y="822920"/>
                  </a:lnTo>
                  <a:close/>
                </a:path>
              </a:pathLst>
            </a:custGeom>
            <a:solidFill>
              <a:srgbClr val="000000">
                <a:alpha val="0"/>
              </a:srgbClr>
            </a:solidFill>
          </p:spPr>
        </p:sp>
        <p:sp>
          <p:nvSpPr>
            <p:cNvPr id="19" name="TextBox 19"/>
            <p:cNvSpPr txBox="1"/>
            <p:nvPr/>
          </p:nvSpPr>
          <p:spPr>
            <a:xfrm>
              <a:off x="0" y="-28575"/>
              <a:ext cx="21503878" cy="851495"/>
            </a:xfrm>
            <a:prstGeom prst="rect">
              <a:avLst/>
            </a:prstGeom>
          </p:spPr>
          <p:txBody>
            <a:bodyPr lIns="0" tIns="0" rIns="0" bIns="0" rtlCol="0" anchor="t"/>
            <a:lstStyle/>
            <a:p>
              <a:pPr marL="452120" lvl="1" indent="-226060" algn="l">
                <a:lnSpc>
                  <a:spcPts val="3875"/>
                </a:lnSpc>
                <a:buFont typeface="Arial" panose="020B0604020202020204"/>
                <a:buChar char="•"/>
              </a:pPr>
              <a:r>
                <a:rPr lang="en-US" sz="3000">
                  <a:solidFill>
                    <a:srgbClr val="DCD7E5"/>
                  </a:solidFill>
                  <a:latin typeface="Heebo Light"/>
                  <a:ea typeface="Heebo Light"/>
                  <a:cs typeface="Heebo Light"/>
                  <a:sym typeface="Heebo Light"/>
                </a:rPr>
                <a:t>Movements or noise in the background might affect gesture detection.</a:t>
              </a:r>
              <a:endParaRPr lang="en-US" sz="3000">
                <a:solidFill>
                  <a:srgbClr val="DCD7E5"/>
                </a:solidFill>
                <a:latin typeface="Heebo Light"/>
                <a:ea typeface="Heebo Light"/>
                <a:cs typeface="Heebo Light"/>
                <a:sym typeface="Heebo Ligh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80046" y="4140548"/>
            <a:ext cx="7715250" cy="964406"/>
            <a:chOff x="0" y="0"/>
            <a:chExt cx="10287000" cy="1285875"/>
          </a:xfrm>
        </p:grpSpPr>
        <p:sp>
          <p:nvSpPr>
            <p:cNvPr id="6" name="Freeform 6"/>
            <p:cNvSpPr/>
            <p:nvPr/>
          </p:nvSpPr>
          <p:spPr>
            <a:xfrm>
              <a:off x="0" y="0"/>
              <a:ext cx="10287000" cy="1285875"/>
            </a:xfrm>
            <a:custGeom>
              <a:avLst/>
              <a:gdLst/>
              <a:ahLst/>
              <a:cxnLst/>
              <a:rect l="l" t="t" r="r" b="b"/>
              <a:pathLst>
                <a:path w="10287000" h="1285875">
                  <a:moveTo>
                    <a:pt x="0" y="0"/>
                  </a:moveTo>
                  <a:lnTo>
                    <a:pt x="10287000" y="0"/>
                  </a:lnTo>
                  <a:lnTo>
                    <a:pt x="10287000" y="1285875"/>
                  </a:lnTo>
                  <a:lnTo>
                    <a:pt x="0" y="1285875"/>
                  </a:lnTo>
                  <a:close/>
                </a:path>
              </a:pathLst>
            </a:custGeom>
            <a:solidFill>
              <a:srgbClr val="000000">
                <a:alpha val="0"/>
              </a:srgbClr>
            </a:solidFill>
          </p:spPr>
        </p:sp>
        <p:sp>
          <p:nvSpPr>
            <p:cNvPr id="7" name="TextBox 7"/>
            <p:cNvSpPr txBox="1"/>
            <p:nvPr/>
          </p:nvSpPr>
          <p:spPr>
            <a:xfrm>
              <a:off x="0" y="-28575"/>
              <a:ext cx="10287000" cy="1314450"/>
            </a:xfrm>
            <a:prstGeom prst="rect">
              <a:avLst/>
            </a:prstGeom>
          </p:spPr>
          <p:txBody>
            <a:bodyPr lIns="0" tIns="0" rIns="0" bIns="0" rtlCol="0" anchor="t"/>
            <a:lstStyle/>
            <a:p>
              <a:pPr algn="l">
                <a:lnSpc>
                  <a:spcPts val="7560"/>
                </a:lnSpc>
              </a:pPr>
              <a:r>
                <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rPr>
                <a:t>Project</a:t>
              </a:r>
              <a:endParaRPr lang="en-US" sz="6060" b="1">
                <a:solidFill>
                  <a:srgbClr val="F2F0F4"/>
                </a:solidFill>
                <a:latin typeface="Montserrat Bold" panose="00000800000000000000"/>
                <a:ea typeface="Montserrat Bold" panose="00000800000000000000"/>
                <a:cs typeface="Montserrat Bold" panose="00000800000000000000"/>
                <a:sym typeface="Montserrat Bold" panose="00000800000000000000"/>
              </a:endParaRPr>
            </a:p>
          </p:txBody>
        </p:sp>
      </p:grpSp>
      <p:grpSp>
        <p:nvGrpSpPr>
          <p:cNvPr id="8" name="Group 8"/>
          <p:cNvGrpSpPr/>
          <p:nvPr/>
        </p:nvGrpSpPr>
        <p:grpSpPr>
          <a:xfrm>
            <a:off x="1080046" y="5567809"/>
            <a:ext cx="8624441" cy="578495"/>
            <a:chOff x="0" y="0"/>
            <a:chExt cx="11499255" cy="771327"/>
          </a:xfrm>
        </p:grpSpPr>
        <p:sp>
          <p:nvSpPr>
            <p:cNvPr id="9" name="Freeform 9"/>
            <p:cNvSpPr/>
            <p:nvPr/>
          </p:nvSpPr>
          <p:spPr>
            <a:xfrm>
              <a:off x="0" y="0"/>
              <a:ext cx="11499255" cy="771327"/>
            </a:xfrm>
            <a:custGeom>
              <a:avLst/>
              <a:gdLst/>
              <a:ahLst/>
              <a:cxnLst/>
              <a:rect l="l" t="t" r="r" b="b"/>
              <a:pathLst>
                <a:path w="11499255" h="771327">
                  <a:moveTo>
                    <a:pt x="0" y="0"/>
                  </a:moveTo>
                  <a:lnTo>
                    <a:pt x="11499255" y="0"/>
                  </a:lnTo>
                  <a:lnTo>
                    <a:pt x="11499255" y="771327"/>
                  </a:lnTo>
                  <a:lnTo>
                    <a:pt x="0" y="771327"/>
                  </a:lnTo>
                  <a:close/>
                </a:path>
              </a:pathLst>
            </a:custGeom>
            <a:solidFill>
              <a:srgbClr val="000000">
                <a:alpha val="0"/>
              </a:srgbClr>
            </a:solidFill>
          </p:spPr>
        </p:sp>
        <p:sp>
          <p:nvSpPr>
            <p:cNvPr id="10" name="TextBox 10"/>
            <p:cNvSpPr txBox="1"/>
            <p:nvPr/>
          </p:nvSpPr>
          <p:spPr>
            <a:xfrm>
              <a:off x="0" y="0"/>
              <a:ext cx="11499255" cy="771327"/>
            </a:xfrm>
            <a:prstGeom prst="rect">
              <a:avLst/>
            </a:prstGeom>
          </p:spPr>
          <p:txBody>
            <a:bodyPr lIns="0" tIns="0" rIns="0" bIns="0" rtlCol="0" anchor="t"/>
            <a:lstStyle/>
            <a:p>
              <a:pPr algn="l">
                <a:lnSpc>
                  <a:spcPts val="4500"/>
                </a:lnSpc>
              </a:pPr>
              <a:r>
                <a:rPr lang="en-US" sz="3625" b="1">
                  <a:solidFill>
                    <a:srgbClr val="F2F0F4"/>
                  </a:solidFill>
                  <a:latin typeface="Montserrat Bold" panose="00000800000000000000"/>
                  <a:ea typeface="Montserrat Bold" panose="00000800000000000000"/>
                  <a:cs typeface="Montserrat Bold" panose="00000800000000000000"/>
                  <a:sym typeface="Montserrat Bold" panose="00000800000000000000"/>
                </a:rPr>
                <a:t>The Digital Art Inspiration Assistant</a:t>
              </a:r>
              <a:endParaRPr lang="en-US" sz="3625" b="1">
                <a:solidFill>
                  <a:srgbClr val="F2F0F4"/>
                </a:solidFill>
                <a:latin typeface="Montserrat Bold" panose="00000800000000000000"/>
                <a:ea typeface="Montserrat Bold" panose="00000800000000000000"/>
                <a:cs typeface="Montserrat Bold" panose="00000800000000000000"/>
                <a:sym typeface="Montserrat Bold" panose="0000080000000000000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D0A2C">
                <a:alpha val="90196"/>
              </a:srgbClr>
            </a:solidFill>
          </p:spPr>
        </p:sp>
      </p:grpSp>
      <p:grpSp>
        <p:nvGrpSpPr>
          <p:cNvPr id="5" name="Group 5"/>
          <p:cNvGrpSpPr/>
          <p:nvPr/>
        </p:nvGrpSpPr>
        <p:grpSpPr>
          <a:xfrm>
            <a:off x="1080046" y="2809726"/>
            <a:ext cx="7715250" cy="964406"/>
            <a:chOff x="0" y="0"/>
            <a:chExt cx="10287000" cy="1285875"/>
          </a:xfrm>
        </p:grpSpPr>
        <p:sp>
          <p:nvSpPr>
            <p:cNvPr id="6" name="Freeform 6"/>
            <p:cNvSpPr/>
            <p:nvPr/>
          </p:nvSpPr>
          <p:spPr>
            <a:xfrm>
              <a:off x="0" y="0"/>
              <a:ext cx="10287000" cy="1285875"/>
            </a:xfrm>
            <a:custGeom>
              <a:avLst/>
              <a:gdLst/>
              <a:ahLst/>
              <a:cxnLst/>
              <a:rect l="l" t="t" r="r" b="b"/>
              <a:pathLst>
                <a:path w="10287000" h="1285875">
                  <a:moveTo>
                    <a:pt x="0" y="0"/>
                  </a:moveTo>
                  <a:lnTo>
                    <a:pt x="10287000" y="0"/>
                  </a:lnTo>
                  <a:lnTo>
                    <a:pt x="10287000" y="1285875"/>
                  </a:lnTo>
                  <a:lnTo>
                    <a:pt x="0" y="1285875"/>
                  </a:lnTo>
                  <a:close/>
                </a:path>
              </a:pathLst>
            </a:custGeom>
            <a:solidFill>
              <a:srgbClr val="000000">
                <a:alpha val="0"/>
              </a:srgbClr>
            </a:solidFill>
          </p:spPr>
        </p:sp>
        <p:sp>
          <p:nvSpPr>
            <p:cNvPr id="7" name="TextBox 7"/>
            <p:cNvSpPr txBox="1"/>
            <p:nvPr/>
          </p:nvSpPr>
          <p:spPr>
            <a:xfrm>
              <a:off x="0" y="-28575"/>
              <a:ext cx="10287000" cy="1314450"/>
            </a:xfrm>
            <a:prstGeom prst="rect">
              <a:avLst/>
            </a:prstGeom>
          </p:spPr>
          <p:txBody>
            <a:bodyPr lIns="0" tIns="0" rIns="0" bIns="0" rtlCol="0" anchor="t"/>
            <a:lstStyle/>
            <a:p>
              <a:pPr algn="l">
                <a:lnSpc>
                  <a:spcPts val="7560"/>
                </a:lnSpc>
              </a:pPr>
              <a:r>
                <a:rPr lang="en-US" sz="6060">
                  <a:solidFill>
                    <a:srgbClr val="F2F0F4"/>
                  </a:solidFill>
                  <a:latin typeface="Montserrat" panose="00000500000000000000"/>
                  <a:ea typeface="Montserrat" panose="00000500000000000000"/>
                  <a:cs typeface="Montserrat" panose="00000500000000000000"/>
                  <a:sym typeface="Montserrat" panose="00000500000000000000"/>
                </a:rPr>
                <a:t>Introduction</a:t>
              </a:r>
              <a:endParaRPr lang="en-US" sz="6060">
                <a:solidFill>
                  <a:srgbClr val="F2F0F4"/>
                </a:solidFill>
                <a:latin typeface="Montserrat" panose="00000500000000000000"/>
                <a:ea typeface="Montserrat" panose="00000500000000000000"/>
                <a:cs typeface="Montserrat" panose="00000500000000000000"/>
                <a:sym typeface="Montserrat" panose="00000500000000000000"/>
              </a:endParaRPr>
            </a:p>
          </p:txBody>
        </p:sp>
      </p:grpSp>
      <p:grpSp>
        <p:nvGrpSpPr>
          <p:cNvPr id="8" name="Group 8"/>
          <p:cNvGrpSpPr/>
          <p:nvPr/>
        </p:nvGrpSpPr>
        <p:grpSpPr>
          <a:xfrm>
            <a:off x="1080046" y="4391322"/>
            <a:ext cx="16127909" cy="3085951"/>
            <a:chOff x="0" y="0"/>
            <a:chExt cx="21503878" cy="4114602"/>
          </a:xfrm>
        </p:grpSpPr>
        <p:sp>
          <p:nvSpPr>
            <p:cNvPr id="9" name="Freeform 9"/>
            <p:cNvSpPr/>
            <p:nvPr/>
          </p:nvSpPr>
          <p:spPr>
            <a:xfrm>
              <a:off x="0" y="0"/>
              <a:ext cx="21503878" cy="4114602"/>
            </a:xfrm>
            <a:custGeom>
              <a:avLst/>
              <a:gdLst/>
              <a:ahLst/>
              <a:cxnLst/>
              <a:rect l="l" t="t" r="r" b="b"/>
              <a:pathLst>
                <a:path w="21503878" h="4114602">
                  <a:moveTo>
                    <a:pt x="0" y="0"/>
                  </a:moveTo>
                  <a:lnTo>
                    <a:pt x="21503878" y="0"/>
                  </a:lnTo>
                  <a:lnTo>
                    <a:pt x="21503878" y="4114602"/>
                  </a:lnTo>
                  <a:lnTo>
                    <a:pt x="0" y="4114602"/>
                  </a:lnTo>
                  <a:close/>
                </a:path>
              </a:pathLst>
            </a:custGeom>
            <a:solidFill>
              <a:srgbClr val="000000">
                <a:alpha val="0"/>
              </a:srgbClr>
            </a:solidFill>
          </p:spPr>
        </p:sp>
        <p:sp>
          <p:nvSpPr>
            <p:cNvPr id="10" name="TextBox 10"/>
            <p:cNvSpPr txBox="1"/>
            <p:nvPr/>
          </p:nvSpPr>
          <p:spPr>
            <a:xfrm>
              <a:off x="0" y="-123825"/>
              <a:ext cx="21503878" cy="4238427"/>
            </a:xfrm>
            <a:prstGeom prst="rect">
              <a:avLst/>
            </a:prstGeom>
          </p:spPr>
          <p:txBody>
            <a:bodyPr lIns="0" tIns="0" rIns="0" bIns="0" rtlCol="0" anchor="t"/>
            <a:lstStyle/>
            <a:p>
              <a:pPr algn="l">
                <a:lnSpc>
                  <a:spcPts val="4810"/>
                </a:lnSpc>
              </a:pPr>
              <a:r>
                <a:rPr lang="en-US" sz="3200" dirty="0">
                  <a:solidFill>
                    <a:schemeClr val="tx1">
                      <a:lumMod val="85000"/>
                    </a:schemeClr>
                  </a:solidFill>
                  <a:latin typeface="Heebo Light" pitchFamily="2" charset="-79"/>
                  <a:cs typeface="Heebo Light" pitchFamily="2" charset="-79"/>
                </a:rPr>
                <a:t>The </a:t>
              </a:r>
              <a:r>
                <a:rPr lang="en-US" sz="3200" b="1" dirty="0">
                  <a:solidFill>
                    <a:schemeClr val="bg1">
                      <a:lumMod val="60000"/>
                      <a:lumOff val="40000"/>
                    </a:schemeClr>
                  </a:solidFill>
                  <a:latin typeface="Heebo Light" pitchFamily="2" charset="-79"/>
                  <a:cs typeface="Heebo Light" pitchFamily="2" charset="-79"/>
                </a:rPr>
                <a:t>Digital Art Inspiration Assistant</a:t>
              </a:r>
              <a:r>
                <a:rPr lang="en-US" sz="3200" dirty="0">
                  <a:solidFill>
                    <a:schemeClr val="bg1">
                      <a:lumMod val="60000"/>
                      <a:lumOff val="40000"/>
                    </a:schemeClr>
                  </a:solidFill>
                  <a:latin typeface="Heebo Light" pitchFamily="2" charset="-79"/>
                  <a:cs typeface="Heebo Light" pitchFamily="2" charset="-79"/>
                </a:rPr>
                <a:t> </a:t>
              </a:r>
              <a:r>
                <a:rPr lang="en-US" sz="3200" dirty="0">
                  <a:solidFill>
                    <a:schemeClr val="tx1">
                      <a:lumMod val="85000"/>
                    </a:schemeClr>
                  </a:solidFill>
                  <a:latin typeface="Heebo Light" pitchFamily="2" charset="-79"/>
                  <a:cs typeface="Heebo Light" pitchFamily="2" charset="-79"/>
                </a:rPr>
                <a:t>is an interactive web-based tool designed to help artists, students, and creative individuals find new ideas for digital artwork. It uses AI, art style databases, and real-time APIs to give users customized art prompts, color palettes, example images, and even generate artwork using AI. The tool works like a chatbot, making the experience fun, personal, and easy to use.</a:t>
              </a:r>
              <a:endParaRPr lang="en-US" sz="3200" dirty="0">
                <a:solidFill>
                  <a:schemeClr val="tx1">
                    <a:lumMod val="85000"/>
                  </a:schemeClr>
                </a:solidFill>
                <a:latin typeface="Heebo Light" pitchFamily="2" charset="-79"/>
                <a:ea typeface="Heebo Light"/>
                <a:cs typeface="Heebo Light" pitchFamily="2" charset="-79"/>
                <a:sym typeface="Heebo Light"/>
              </a:endParaRPr>
            </a:p>
          </p:txBody>
        </p:sp>
      </p:grpSp>
    </p:spTree>
  </p:cSld>
  <p:clrMapOvr>
    <a:masterClrMapping/>
  </p:clrMapOvr>
</p:sld>
</file>

<file path=ppt/theme/theme1.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4293</Words>
  <Application>WPS Slides</Application>
  <PresentationFormat>Custom</PresentationFormat>
  <Paragraphs>109</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SimSun</vt:lpstr>
      <vt:lpstr>Wingdings</vt:lpstr>
      <vt:lpstr>Montserrat</vt:lpstr>
      <vt:lpstr>Heebo Light</vt:lpstr>
      <vt:lpstr>Montserrat Bold</vt:lpstr>
      <vt:lpstr>Heebo Bold</vt:lpstr>
      <vt:lpstr>HP Simplified Light</vt:lpstr>
      <vt:lpstr>Arial</vt:lpstr>
      <vt:lpstr>Heebo Light</vt:lpstr>
      <vt:lpstr>Microsoft YaHei</vt:lpstr>
      <vt:lpstr>Arial Unicode MS</vt:lpstr>
      <vt:lpstr>Calibri</vt:lpstr>
      <vt:lpstr>Art_mountaineering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hp</cp:lastModifiedBy>
  <cp:revision>6</cp:revision>
  <dcterms:created xsi:type="dcterms:W3CDTF">2006-08-16T00:00:00Z</dcterms:created>
  <dcterms:modified xsi:type="dcterms:W3CDTF">2025-04-20T06:02:36Z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6A487B6C375F4B40BDC095379134397D_12</vt:lpwstr>
  </property>
  <property fmtid="{D5CDD505-2E9C-101B-9397-08002B2CF9AE}" pid="3" name="KSOProductBuildVer">
    <vt:lpwstr>1033-12.2.0.20795</vt:lpwstr>
  </property>
</Properties>
</file>